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  <p:sldMasterId id="2147483725" r:id="rId5"/>
    <p:sldMasterId id="2147483749" r:id="rId6"/>
  </p:sldMasterIdLst>
  <p:notesMasterIdLst>
    <p:notesMasterId r:id="rId67"/>
  </p:notesMasterIdLst>
  <p:sldIdLst>
    <p:sldId id="266" r:id="rId7"/>
    <p:sldId id="2287" r:id="rId8"/>
    <p:sldId id="2342" r:id="rId9"/>
    <p:sldId id="2295" r:id="rId10"/>
    <p:sldId id="2316" r:id="rId11"/>
    <p:sldId id="2312" r:id="rId12"/>
    <p:sldId id="2325" r:id="rId13"/>
    <p:sldId id="2319" r:id="rId14"/>
    <p:sldId id="2286" r:id="rId15"/>
    <p:sldId id="2288" r:id="rId16"/>
    <p:sldId id="2314" r:id="rId17"/>
    <p:sldId id="2340" r:id="rId18"/>
    <p:sldId id="2289" r:id="rId19"/>
    <p:sldId id="2313" r:id="rId20"/>
    <p:sldId id="2331" r:id="rId21"/>
    <p:sldId id="2309" r:id="rId22"/>
    <p:sldId id="2315" r:id="rId23"/>
    <p:sldId id="2290" r:id="rId24"/>
    <p:sldId id="2332" r:id="rId25"/>
    <p:sldId id="2333" r:id="rId26"/>
    <p:sldId id="2334" r:id="rId27"/>
    <p:sldId id="2291" r:id="rId28"/>
    <p:sldId id="2292" r:id="rId29"/>
    <p:sldId id="2326" r:id="rId30"/>
    <p:sldId id="2307" r:id="rId31"/>
    <p:sldId id="2327" r:id="rId32"/>
    <p:sldId id="2338" r:id="rId33"/>
    <p:sldId id="2308" r:id="rId34"/>
    <p:sldId id="2296" r:id="rId35"/>
    <p:sldId id="2320" r:id="rId36"/>
    <p:sldId id="2294" r:id="rId37"/>
    <p:sldId id="2299" r:id="rId38"/>
    <p:sldId id="2300" r:id="rId39"/>
    <p:sldId id="2321" r:id="rId40"/>
    <p:sldId id="2322" r:id="rId41"/>
    <p:sldId id="2324" r:id="rId42"/>
    <p:sldId id="2323" r:id="rId43"/>
    <p:sldId id="2301" r:id="rId44"/>
    <p:sldId id="2336" r:id="rId45"/>
    <p:sldId id="2335" r:id="rId46"/>
    <p:sldId id="2310" r:id="rId47"/>
    <p:sldId id="2302" r:id="rId48"/>
    <p:sldId id="2339" r:id="rId49"/>
    <p:sldId id="2298" r:id="rId50"/>
    <p:sldId id="2303" r:id="rId51"/>
    <p:sldId id="2311" r:id="rId52"/>
    <p:sldId id="1506" r:id="rId53"/>
    <p:sldId id="1507" r:id="rId54"/>
    <p:sldId id="2306" r:id="rId55"/>
    <p:sldId id="2293" r:id="rId56"/>
    <p:sldId id="2231" r:id="rId57"/>
    <p:sldId id="2232" r:id="rId58"/>
    <p:sldId id="2233" r:id="rId59"/>
    <p:sldId id="2317" r:id="rId60"/>
    <p:sldId id="2318" r:id="rId61"/>
    <p:sldId id="2304" r:id="rId62"/>
    <p:sldId id="2305" r:id="rId63"/>
    <p:sldId id="2329" r:id="rId64"/>
    <p:sldId id="2328" r:id="rId65"/>
    <p:sldId id="2341" r:id="rId66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027D95A-A949-4C30-9402-3A7E76D1B54A}">
          <p14:sldIdLst>
            <p14:sldId id="266"/>
            <p14:sldId id="2287"/>
            <p14:sldId id="2342"/>
            <p14:sldId id="2295"/>
            <p14:sldId id="2316"/>
            <p14:sldId id="2312"/>
            <p14:sldId id="2325"/>
            <p14:sldId id="2319"/>
            <p14:sldId id="2286"/>
            <p14:sldId id="2288"/>
            <p14:sldId id="2314"/>
            <p14:sldId id="2340"/>
            <p14:sldId id="2289"/>
            <p14:sldId id="2313"/>
            <p14:sldId id="2331"/>
            <p14:sldId id="2309"/>
            <p14:sldId id="2315"/>
            <p14:sldId id="2290"/>
            <p14:sldId id="2332"/>
            <p14:sldId id="2333"/>
            <p14:sldId id="2334"/>
            <p14:sldId id="2291"/>
            <p14:sldId id="2292"/>
            <p14:sldId id="2326"/>
            <p14:sldId id="2307"/>
            <p14:sldId id="2327"/>
            <p14:sldId id="2338"/>
            <p14:sldId id="2308"/>
            <p14:sldId id="2296"/>
            <p14:sldId id="2320"/>
            <p14:sldId id="2294"/>
            <p14:sldId id="2299"/>
            <p14:sldId id="2300"/>
            <p14:sldId id="2321"/>
            <p14:sldId id="2322"/>
            <p14:sldId id="2324"/>
            <p14:sldId id="2323"/>
            <p14:sldId id="2301"/>
            <p14:sldId id="2336"/>
            <p14:sldId id="2335"/>
            <p14:sldId id="2310"/>
            <p14:sldId id="2302"/>
            <p14:sldId id="2339"/>
            <p14:sldId id="2298"/>
            <p14:sldId id="2303"/>
            <p14:sldId id="2311"/>
            <p14:sldId id="1506"/>
            <p14:sldId id="1507"/>
            <p14:sldId id="2306"/>
            <p14:sldId id="2293"/>
            <p14:sldId id="2231"/>
            <p14:sldId id="2232"/>
            <p14:sldId id="2233"/>
            <p14:sldId id="2317"/>
            <p14:sldId id="2318"/>
            <p14:sldId id="2304"/>
            <p14:sldId id="2305"/>
            <p14:sldId id="2329"/>
            <p14:sldId id="2328"/>
            <p14:sldId id="2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FF7F"/>
    <a:srgbClr val="FF1B1B"/>
    <a:srgbClr val="FF8080"/>
    <a:srgbClr val="7F7FFF"/>
    <a:srgbClr val="50B086"/>
    <a:srgbClr val="05A8E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8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EB82-D0F5-0844-9015-AA31885CCEE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7A3DE-24C2-6648-9143-40B1B1F1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7A3DE-24C2-6648-9143-40B1B1F18C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3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0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4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99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938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4789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1D514A-76C7-05BB-B3EC-951E9F886310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DF572C-4AA9-E42C-0839-6859761A1E2C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569167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" y="528654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62522"/>
            <a:ext cx="11194105" cy="803445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718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86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6234739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8841159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86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6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 sz="1799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244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522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7778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177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6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1" y="5784007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3435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6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3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2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2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48472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7" y="21308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1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7" y="37310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1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7" y="529862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1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2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2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2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4520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04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46855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3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1690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7587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444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4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06806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4" y="2408875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0828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2" y="1569169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" y="528656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562522"/>
            <a:ext cx="11194105" cy="803445"/>
          </a:xfrm>
        </p:spPr>
        <p:txBody>
          <a:bodyPr anchor="ctr" anchorCtr="0"/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10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1835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1395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2189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841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6" y="6245225"/>
            <a:ext cx="3859795" cy="476250"/>
          </a:xfrm>
        </p:spPr>
        <p:txBody>
          <a:bodyPr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6" y="6245225"/>
            <a:ext cx="2844059" cy="476250"/>
          </a:xfrm>
        </p:spPr>
        <p:txBody>
          <a:bodyPr/>
          <a:lstStyle>
            <a:lvl1pPr defTabSz="914126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4383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891810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6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6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5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5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1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6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00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561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F7E0-AA58-4264-B505-1E031B08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E2A84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8CD34-22C9-437C-958F-9252834D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240464"/>
            <a:ext cx="2909130" cy="25177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4E2A84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C633794E-53D3-4A1C-A064-F03992B30E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751" y="1130300"/>
            <a:ext cx="10847737" cy="5006975"/>
          </a:xfrm>
        </p:spPr>
        <p:txBody>
          <a:bodyPr/>
          <a:lstStyle>
            <a:lvl1pPr>
              <a:lnSpc>
                <a:spcPct val="150000"/>
              </a:lnSpc>
              <a:spcBef>
                <a:spcPts val="2399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0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  <p:sldLayoutId id="2147483703" r:id="rId3"/>
    <p:sldLayoutId id="2147483700" r:id="rId4"/>
    <p:sldLayoutId id="2147483701" r:id="rId5"/>
    <p:sldLayoutId id="2147483698" r:id="rId6"/>
    <p:sldLayoutId id="2147483705" r:id="rId7"/>
    <p:sldLayoutId id="2147483699" r:id="rId8"/>
    <p:sldLayoutId id="2147483704" r:id="rId9"/>
    <p:sldLayoutId id="2147483694" r:id="rId10"/>
    <p:sldLayoutId id="2147483697" r:id="rId11"/>
    <p:sldLayoutId id="2147483715" r:id="rId12"/>
    <p:sldLayoutId id="2147483716" r:id="rId13"/>
    <p:sldLayoutId id="2147483718" r:id="rId14"/>
    <p:sldLayoutId id="2147483719" r:id="rId15"/>
    <p:sldLayoutId id="2147483720" r:id="rId16"/>
    <p:sldLayoutId id="2147483722" r:id="rId17"/>
    <p:sldLayoutId id="2147483723" r:id="rId18"/>
    <p:sldLayoutId id="2147483747" r:id="rId19"/>
    <p:sldLayoutId id="2147483773" r:id="rId20"/>
    <p:sldLayoutId id="2147483774" r:id="rId2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48" r:id="rId2"/>
    <p:sldLayoutId id="214748370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21" r:id="rId22"/>
    <p:sldLayoutId id="2147483745" r:id="rId23"/>
    <p:sldLayoutId id="2147483746" r:id="rId24"/>
    <p:sldLayoutId id="2147483724" r:id="rId2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6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1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</p:sldLayoutIdLst>
  <p:hf hdr="0" ftr="0" dt="0"/>
  <p:txStyles>
    <p:titleStyle>
      <a:lvl1pPr algn="l" defTabSz="457063" rtl="0" eaLnBrk="1" fontAlgn="base" hangingPunct="1">
        <a:spcBef>
          <a:spcPct val="0"/>
        </a:spcBef>
        <a:spcAft>
          <a:spcPct val="0"/>
        </a:spcAft>
        <a:defRPr lang="en-US" sz="3299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063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126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189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251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797" indent="-342797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99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727" indent="-285664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99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2657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99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599720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99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6783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" TargetMode="External"/><Relationship Id="rId2" Type="http://schemas.openxmlformats.org/officeDocument/2006/relationships/hyperlink" Target="https://docs.anaconda.com/free/miniconda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B67B39F-4ADA-5547-83BB-D9C7F97F2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853" y="2195117"/>
            <a:ext cx="9446578" cy="702831"/>
          </a:xfrm>
        </p:spPr>
        <p:txBody>
          <a:bodyPr>
            <a:noAutofit/>
          </a:bodyPr>
          <a:lstStyle/>
          <a:p>
            <a:r>
              <a:rPr lang="en-US" sz="4600" dirty="0">
                <a:solidFill>
                  <a:srgbClr val="00B0F0"/>
                </a:solidFill>
                <a:latin typeface="Franklin Gothic Book" panose="020B0503020102020204" pitchFamily="34" charset="0"/>
              </a:rPr>
              <a:t>BOTTLE-DORA Check-in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C13C-63FA-BD48-A321-464B6EDB9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1853" y="3051156"/>
            <a:ext cx="7285859" cy="331125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July 8, 2024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Stefan Pate, Christina </a:t>
            </a:r>
            <a:r>
              <a:rPr lang="en-US" dirty="0" err="1">
                <a:latin typeface="Franklin Gothic Book" panose="020B0503020102020204" pitchFamily="34" charset="0"/>
              </a:rPr>
              <a:t>Thaggard</a:t>
            </a:r>
            <a:r>
              <a:rPr lang="en-US" dirty="0">
                <a:latin typeface="Franklin Gothic Book" panose="020B0503020102020204" pitchFamily="34" charset="0"/>
              </a:rPr>
              <a:t>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7E0F7-D4C0-5469-D641-85B3EF073841}"/>
              </a:ext>
            </a:extLst>
          </p:cNvPr>
          <p:cNvSpPr txBox="1"/>
          <p:nvPr/>
        </p:nvSpPr>
        <p:spPr>
          <a:xfrm>
            <a:off x="3532152" y="6532671"/>
            <a:ext cx="512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+mj-lt"/>
              </a:rPr>
              <a:t>BOTTLE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978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codify &amp; implement chemical transformations </a:t>
            </a:r>
            <a:r>
              <a:rPr lang="en-US" i="1" dirty="0"/>
              <a:t>in silico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28B8CB-DFF1-C3D2-F63A-098B26965368}"/>
              </a:ext>
            </a:extLst>
          </p:cNvPr>
          <p:cNvGrpSpPr/>
          <p:nvPr/>
        </p:nvGrpSpPr>
        <p:grpSpPr>
          <a:xfrm>
            <a:off x="535781" y="2153908"/>
            <a:ext cx="11117261" cy="1428750"/>
            <a:chOff x="404814" y="2714625"/>
            <a:chExt cx="11117261" cy="1428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BC7FAF-9F31-D3AF-89CB-8F9269EBB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56" r="15259"/>
            <a:stretch/>
          </p:blipFill>
          <p:spPr>
            <a:xfrm>
              <a:off x="404814" y="2714625"/>
              <a:ext cx="2965450" cy="142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7AEB59-7995-E32A-0C73-32B3C1AD9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9499"/>
            <a:stretch/>
          </p:blipFill>
          <p:spPr>
            <a:xfrm>
              <a:off x="6291387" y="2725765"/>
              <a:ext cx="2965450" cy="14064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3892E8-3FB8-3B02-84F2-A5232BCA3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08" t="29975" r="21851" b="30881"/>
            <a:stretch/>
          </p:blipFill>
          <p:spPr>
            <a:xfrm>
              <a:off x="10964353" y="3225034"/>
              <a:ext cx="557722" cy="4412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D1F7F9-18B6-A2C7-681D-6309CC7B6022}"/>
                </a:ext>
              </a:extLst>
            </p:cNvPr>
            <p:cNvSpPr txBox="1"/>
            <p:nvPr/>
          </p:nvSpPr>
          <p:spPr>
            <a:xfrm>
              <a:off x="10440853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205092-D4A3-263F-D451-A7A985F61051}"/>
                </a:ext>
              </a:extLst>
            </p:cNvPr>
            <p:cNvCxnSpPr/>
            <p:nvPr/>
          </p:nvCxnSpPr>
          <p:spPr>
            <a:xfrm>
              <a:off x="5077777" y="3425089"/>
              <a:ext cx="1069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F730A-8B3F-D2C1-70E3-395CA902D78F}"/>
                </a:ext>
              </a:extLst>
            </p:cNvPr>
            <p:cNvSpPr txBox="1"/>
            <p:nvPr/>
          </p:nvSpPr>
          <p:spPr>
            <a:xfrm>
              <a:off x="4037696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348560-319B-281F-00C2-85237EE812F4}"/>
                </a:ext>
              </a:extLst>
            </p:cNvPr>
            <p:cNvSpPr txBox="1"/>
            <p:nvPr/>
          </p:nvSpPr>
          <p:spPr>
            <a:xfrm>
              <a:off x="9400772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</a:t>
              </a:r>
              <a:r>
                <a:rPr lang="en-US" sz="2000" baseline="30000" dirty="0"/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518095-3D54-8277-6F0B-F1843CE459E1}"/>
                </a:ext>
              </a:extLst>
            </p:cNvPr>
            <p:cNvSpPr txBox="1"/>
            <p:nvPr/>
          </p:nvSpPr>
          <p:spPr>
            <a:xfrm>
              <a:off x="3514199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1C2EFF-6435-F50A-235F-7B9529E5D07C}"/>
              </a:ext>
            </a:extLst>
          </p:cNvPr>
          <p:cNvGrpSpPr/>
          <p:nvPr/>
        </p:nvGrpSpPr>
        <p:grpSpPr>
          <a:xfrm>
            <a:off x="4368663" y="4473993"/>
            <a:ext cx="3847677" cy="954107"/>
            <a:chOff x="4223614" y="5034710"/>
            <a:chExt cx="3847677" cy="954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08AE4A-5D02-BBF7-555C-C499CF72F069}"/>
                </a:ext>
              </a:extLst>
            </p:cNvPr>
            <p:cNvSpPr txBox="1"/>
            <p:nvPr/>
          </p:nvSpPr>
          <p:spPr>
            <a:xfrm>
              <a:off x="4223614" y="5034710"/>
              <a:ext cx="384767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[C:0]-[O:1]&gt;&gt;[C:0].[O:1]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A10D3-F7E5-D32F-095C-99CE5AF824F7}"/>
                </a:ext>
              </a:extLst>
            </p:cNvPr>
            <p:cNvSpPr/>
            <p:nvPr/>
          </p:nvSpPr>
          <p:spPr>
            <a:xfrm>
              <a:off x="4399472" y="5375551"/>
              <a:ext cx="1535501" cy="351096"/>
            </a:xfrm>
            <a:prstGeom prst="rect">
              <a:avLst/>
            </a:prstGeom>
            <a:solidFill>
              <a:srgbClr val="FF1B1B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1FEDFE-0184-611F-EF5F-A7B521D0AB50}"/>
                </a:ext>
              </a:extLst>
            </p:cNvPr>
            <p:cNvSpPr/>
            <p:nvPr/>
          </p:nvSpPr>
          <p:spPr>
            <a:xfrm>
              <a:off x="6349042" y="5375551"/>
              <a:ext cx="715992" cy="351096"/>
            </a:xfrm>
            <a:prstGeom prst="rect">
              <a:avLst/>
            </a:prstGeom>
            <a:solidFill>
              <a:srgbClr val="7F7FF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83794D-405E-596E-415A-7B5E51A0C3A0}"/>
                </a:ext>
              </a:extLst>
            </p:cNvPr>
            <p:cNvSpPr/>
            <p:nvPr/>
          </p:nvSpPr>
          <p:spPr>
            <a:xfrm>
              <a:off x="7151298" y="5375551"/>
              <a:ext cx="733245" cy="351096"/>
            </a:xfrm>
            <a:prstGeom prst="rect">
              <a:avLst/>
            </a:prstGeom>
            <a:solidFill>
              <a:srgbClr val="7FFF7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56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9E227-2C51-2170-A99A-37A5EC9DC077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B775B0-9670-9280-E62A-B84CEB43B89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EEA3A0-AE29-CA2B-817D-27FF56141491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1D321A1-26A1-23DC-4FD3-EA950F83890F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C77266A-FC8A-0E53-0E05-94F5ECB6FB7D}"/>
              </a:ext>
            </a:extLst>
          </p:cNvPr>
          <p:cNvSpPr txBox="1"/>
          <p:nvPr/>
        </p:nvSpPr>
        <p:spPr>
          <a:xfrm>
            <a:off x="1239485" y="5728393"/>
            <a:ext cx="885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This network of known enzymatic reactions is incomplete…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9E227-2C51-2170-A99A-37A5EC9DC077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B775B0-9670-9280-E62A-B84CEB43B89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EEA3A0-AE29-CA2B-817D-27FF56141491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1D321A1-26A1-23DC-4FD3-EA950F83890F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6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94" y="437580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307362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3073621" y="4251671"/>
            <a:ext cx="898019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201073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345975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945978-7109-745C-0FD1-DAF9D57A654C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2F6770-9916-80B2-5BF7-3D9C2DBA604E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13F447-90F4-A3DD-38FE-EC340A6E5FF8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1C0E082-B4A0-19A0-75C7-1C17548FA766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FDD862-EEDA-991B-DF2D-102F13227865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58FF09-62F9-D51E-B2D6-D54CAFD660D9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F750BD-5B40-02F2-63B6-6EA9BD803CAD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8A15-CA29-2C7D-CFFD-ED3475C422C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15348-97BD-32A6-3313-06E450BFBAE8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412723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FDD862-EEDA-991B-DF2D-102F13227865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58FF09-62F9-D51E-B2D6-D54CAFD660D9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F750BD-5B40-02F2-63B6-6EA9BD803CAD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8A15-CA29-2C7D-CFFD-ED3475C422C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15348-97BD-32A6-3313-06E450BFBAE8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160634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2FFC-6C32-BCD1-D581-2CD762800039}"/>
              </a:ext>
            </a:extLst>
          </p:cNvPr>
          <p:cNvSpPr/>
          <p:nvPr/>
        </p:nvSpPr>
        <p:spPr>
          <a:xfrm>
            <a:off x="2672552" y="3074113"/>
            <a:ext cx="58172" cy="411956"/>
          </a:xfrm>
          <a:prstGeom prst="rect">
            <a:avLst/>
          </a:prstGeom>
          <a:pattFill prst="ltUpDiag">
            <a:fgClr>
              <a:srgbClr val="C00000"/>
            </a:fgClr>
            <a:bgClr>
              <a:schemeClr val="bg1"/>
            </a:bgClr>
          </a:patt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FEA2B3-558C-537A-8278-7191F4DC8B10}"/>
              </a:ext>
            </a:extLst>
          </p:cNvPr>
          <p:cNvCxnSpPr>
            <a:cxnSpLocks/>
          </p:cNvCxnSpPr>
          <p:nvPr/>
        </p:nvCxnSpPr>
        <p:spPr>
          <a:xfrm flipV="1">
            <a:off x="2790825" y="3181269"/>
            <a:ext cx="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7D8732C-E6A7-BE05-6751-299D09C74C5C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77C17-97BC-E0FC-22C2-01DB15E76A5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B019B4-BEFE-7831-7387-565F082B5D56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A091C-2563-2F3D-C5D6-4D554ED7A07A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3BA370-6FEF-7AA5-A847-9F94B1C30B71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3302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now look at operators; consider this reaction for example</a:t>
            </a:r>
            <a:endParaRPr lang="en-US" i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28B8CB-DFF1-C3D2-F63A-098B26965368}"/>
              </a:ext>
            </a:extLst>
          </p:cNvPr>
          <p:cNvGrpSpPr/>
          <p:nvPr/>
        </p:nvGrpSpPr>
        <p:grpSpPr>
          <a:xfrm>
            <a:off x="535781" y="2153908"/>
            <a:ext cx="11117261" cy="1428750"/>
            <a:chOff x="404814" y="2714625"/>
            <a:chExt cx="11117261" cy="1428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BC7FAF-9F31-D3AF-89CB-8F9269EBB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56" r="15259"/>
            <a:stretch/>
          </p:blipFill>
          <p:spPr>
            <a:xfrm>
              <a:off x="404814" y="2714625"/>
              <a:ext cx="2965450" cy="142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7AEB59-7995-E32A-0C73-32B3C1AD9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9499"/>
            <a:stretch/>
          </p:blipFill>
          <p:spPr>
            <a:xfrm>
              <a:off x="6291387" y="2725765"/>
              <a:ext cx="2965450" cy="14064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3892E8-3FB8-3B02-84F2-A5232BCA3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08" t="29975" r="21851" b="30881"/>
            <a:stretch/>
          </p:blipFill>
          <p:spPr>
            <a:xfrm>
              <a:off x="10964353" y="3225034"/>
              <a:ext cx="557722" cy="4412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D1F7F9-18B6-A2C7-681D-6309CC7B6022}"/>
                </a:ext>
              </a:extLst>
            </p:cNvPr>
            <p:cNvSpPr txBox="1"/>
            <p:nvPr/>
          </p:nvSpPr>
          <p:spPr>
            <a:xfrm>
              <a:off x="10440853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205092-D4A3-263F-D451-A7A985F61051}"/>
                </a:ext>
              </a:extLst>
            </p:cNvPr>
            <p:cNvCxnSpPr/>
            <p:nvPr/>
          </p:nvCxnSpPr>
          <p:spPr>
            <a:xfrm>
              <a:off x="5077777" y="3425089"/>
              <a:ext cx="1069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F730A-8B3F-D2C1-70E3-395CA902D78F}"/>
                </a:ext>
              </a:extLst>
            </p:cNvPr>
            <p:cNvSpPr txBox="1"/>
            <p:nvPr/>
          </p:nvSpPr>
          <p:spPr>
            <a:xfrm>
              <a:off x="4037696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348560-319B-281F-00C2-85237EE812F4}"/>
                </a:ext>
              </a:extLst>
            </p:cNvPr>
            <p:cNvSpPr txBox="1"/>
            <p:nvPr/>
          </p:nvSpPr>
          <p:spPr>
            <a:xfrm>
              <a:off x="9400772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</a:t>
              </a:r>
              <a:r>
                <a:rPr lang="en-US" sz="2000" baseline="30000" dirty="0"/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518095-3D54-8277-6F0B-F1843CE459E1}"/>
                </a:ext>
              </a:extLst>
            </p:cNvPr>
            <p:cNvSpPr txBox="1"/>
            <p:nvPr/>
          </p:nvSpPr>
          <p:spPr>
            <a:xfrm>
              <a:off x="3514199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1C2EFF-6435-F50A-235F-7B9529E5D07C}"/>
              </a:ext>
            </a:extLst>
          </p:cNvPr>
          <p:cNvGrpSpPr/>
          <p:nvPr/>
        </p:nvGrpSpPr>
        <p:grpSpPr>
          <a:xfrm>
            <a:off x="4368663" y="4473993"/>
            <a:ext cx="3847677" cy="954107"/>
            <a:chOff x="4223614" y="5034710"/>
            <a:chExt cx="3847677" cy="954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08AE4A-5D02-BBF7-555C-C499CF72F069}"/>
                </a:ext>
              </a:extLst>
            </p:cNvPr>
            <p:cNvSpPr txBox="1"/>
            <p:nvPr/>
          </p:nvSpPr>
          <p:spPr>
            <a:xfrm>
              <a:off x="4223614" y="5034710"/>
              <a:ext cx="384767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[C:0]-[O:1]&gt;&gt;[C:0].[O:1]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A10D3-F7E5-D32F-095C-99CE5AF824F7}"/>
                </a:ext>
              </a:extLst>
            </p:cNvPr>
            <p:cNvSpPr/>
            <p:nvPr/>
          </p:nvSpPr>
          <p:spPr>
            <a:xfrm>
              <a:off x="4399472" y="5375551"/>
              <a:ext cx="1535501" cy="351096"/>
            </a:xfrm>
            <a:prstGeom prst="rect">
              <a:avLst/>
            </a:prstGeom>
            <a:solidFill>
              <a:srgbClr val="FF1B1B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1FEDFE-0184-611F-EF5F-A7B521D0AB50}"/>
                </a:ext>
              </a:extLst>
            </p:cNvPr>
            <p:cNvSpPr/>
            <p:nvPr/>
          </p:nvSpPr>
          <p:spPr>
            <a:xfrm>
              <a:off x="6349042" y="5375551"/>
              <a:ext cx="715992" cy="351096"/>
            </a:xfrm>
            <a:prstGeom prst="rect">
              <a:avLst/>
            </a:prstGeom>
            <a:solidFill>
              <a:srgbClr val="7F7FF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83794D-405E-596E-415A-7B5E51A0C3A0}"/>
                </a:ext>
              </a:extLst>
            </p:cNvPr>
            <p:cNvSpPr/>
            <p:nvPr/>
          </p:nvSpPr>
          <p:spPr>
            <a:xfrm>
              <a:off x="7151298" y="5375551"/>
              <a:ext cx="733245" cy="351096"/>
            </a:xfrm>
            <a:prstGeom prst="rect">
              <a:avLst/>
            </a:prstGeom>
            <a:solidFill>
              <a:srgbClr val="7FFF7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69EBFE3-1A14-EED6-F936-F287A4910932}"/>
              </a:ext>
            </a:extLst>
          </p:cNvPr>
          <p:cNvSpPr/>
          <p:nvPr/>
        </p:nvSpPr>
        <p:spPr>
          <a:xfrm>
            <a:off x="2684629" y="279792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0DCF11-2CFA-3DCC-B137-DB36D87354FF}"/>
              </a:ext>
            </a:extLst>
          </p:cNvPr>
          <p:cNvSpPr/>
          <p:nvPr/>
        </p:nvSpPr>
        <p:spPr>
          <a:xfrm>
            <a:off x="3109501" y="254853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7A0FB-1715-5AB9-DB84-1E8E74CBC621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A9BD87-6DE3-E791-EFF1-2EA842C5986A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9E68C3-01D9-51D9-7051-A65B1410F9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AE1966B-AA0A-D62F-18AA-AC8EF05BA02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43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5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C3B952-B837-EF07-06C9-F6182FA5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53" y="2715078"/>
            <a:ext cx="3648456" cy="121615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A9BCC-5834-59F8-6945-AC119A4655DE}"/>
              </a:ext>
            </a:extLst>
          </p:cNvPr>
          <p:cNvSpPr/>
          <p:nvPr/>
        </p:nvSpPr>
        <p:spPr>
          <a:xfrm>
            <a:off x="7382784" y="323447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38B5A-2FE0-9E03-26AE-03BC9FC86E06}"/>
              </a:ext>
            </a:extLst>
          </p:cNvPr>
          <p:cNvSpPr/>
          <p:nvPr/>
        </p:nvSpPr>
        <p:spPr>
          <a:xfrm>
            <a:off x="7724529" y="304974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5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CASP can generate synthesis ideas for novel monomers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81E3B-DB85-D43A-ABC6-82737A30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99" y="1020806"/>
            <a:ext cx="9299425" cy="49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A552D-6643-831B-54BE-1E05AB6FCAE7}"/>
              </a:ext>
            </a:extLst>
          </p:cNvPr>
          <p:cNvSpPr txBox="1"/>
          <p:nvPr/>
        </p:nvSpPr>
        <p:spPr>
          <a:xfrm>
            <a:off x="-11254" y="6217044"/>
            <a:ext cx="254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Allison Werner</a:t>
            </a:r>
          </a:p>
        </p:txBody>
      </p:sp>
    </p:spTree>
    <p:extLst>
      <p:ext uri="{BB962C8B-B14F-4D97-AF65-F5344CB8AC3E}">
        <p14:creationId xmlns:p14="http://schemas.microsoft.com/office/powerpoint/2010/main" val="374190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0B318-E5D5-E8F1-0DF1-28DC14F61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1"/>
          <a:stretch/>
        </p:blipFill>
        <p:spPr>
          <a:xfrm>
            <a:off x="8835614" y="2714165"/>
            <a:ext cx="3353212" cy="1217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C3B952-B837-EF07-06C9-F6182FA5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53" y="2715078"/>
            <a:ext cx="3648456" cy="121615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A9BCC-5834-59F8-6945-AC119A4655DE}"/>
              </a:ext>
            </a:extLst>
          </p:cNvPr>
          <p:cNvSpPr/>
          <p:nvPr/>
        </p:nvSpPr>
        <p:spPr>
          <a:xfrm>
            <a:off x="7382784" y="323447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38B5A-2FE0-9E03-26AE-03BC9FC86E06}"/>
              </a:ext>
            </a:extLst>
          </p:cNvPr>
          <p:cNvSpPr/>
          <p:nvPr/>
        </p:nvSpPr>
        <p:spPr>
          <a:xfrm>
            <a:off x="7724529" y="304974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267AE9-D3CE-5001-B9A1-14206F86CDC3}"/>
              </a:ext>
            </a:extLst>
          </p:cNvPr>
          <p:cNvSpPr/>
          <p:nvPr/>
        </p:nvSpPr>
        <p:spPr>
          <a:xfrm>
            <a:off x="11197402" y="324370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8FB284-30A3-D61A-1F86-29DB52CF2161}"/>
              </a:ext>
            </a:extLst>
          </p:cNvPr>
          <p:cNvSpPr/>
          <p:nvPr/>
        </p:nvSpPr>
        <p:spPr>
          <a:xfrm>
            <a:off x="11557621" y="305897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D369B-CC39-7089-FC69-674BB46FC0AD}"/>
              </a:ext>
            </a:extLst>
          </p:cNvPr>
          <p:cNvSpPr txBox="1"/>
          <p:nvPr/>
        </p:nvSpPr>
        <p:spPr>
          <a:xfrm>
            <a:off x="2565702" y="5023800"/>
            <a:ext cx="93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D500B-2266-98E1-68F7-5B2ECCC6B8D6}"/>
              </a:ext>
            </a:extLst>
          </p:cNvPr>
          <p:cNvSpPr txBox="1"/>
          <p:nvPr/>
        </p:nvSpPr>
        <p:spPr>
          <a:xfrm>
            <a:off x="6231845" y="5029002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3,250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251B2-1FF1-A372-5F49-ABEDB8FF07E4}"/>
              </a:ext>
            </a:extLst>
          </p:cNvPr>
          <p:cNvSpPr txBox="1"/>
          <p:nvPr/>
        </p:nvSpPr>
        <p:spPr>
          <a:xfrm>
            <a:off x="10094647" y="5036114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7,759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C9586-B1A2-C4B8-5D76-ED5B50236BC0}"/>
              </a:ext>
            </a:extLst>
          </p:cNvPr>
          <p:cNvSpPr txBox="1"/>
          <p:nvPr/>
        </p:nvSpPr>
        <p:spPr>
          <a:xfrm>
            <a:off x="73891" y="4917935"/>
            <a:ext cx="1791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# known compounds w/ matching substructure: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0B318-E5D5-E8F1-0DF1-28DC14F61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1"/>
          <a:stretch/>
        </p:blipFill>
        <p:spPr>
          <a:xfrm>
            <a:off x="8835614" y="2714165"/>
            <a:ext cx="3353212" cy="1217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C3B952-B837-EF07-06C9-F6182FA5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53" y="2715078"/>
            <a:ext cx="3648456" cy="121615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A9BCC-5834-59F8-6945-AC119A4655DE}"/>
              </a:ext>
            </a:extLst>
          </p:cNvPr>
          <p:cNvSpPr/>
          <p:nvPr/>
        </p:nvSpPr>
        <p:spPr>
          <a:xfrm>
            <a:off x="7382784" y="323447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38B5A-2FE0-9E03-26AE-03BC9FC86E06}"/>
              </a:ext>
            </a:extLst>
          </p:cNvPr>
          <p:cNvSpPr/>
          <p:nvPr/>
        </p:nvSpPr>
        <p:spPr>
          <a:xfrm>
            <a:off x="7724529" y="304974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267AE9-D3CE-5001-B9A1-14206F86CDC3}"/>
              </a:ext>
            </a:extLst>
          </p:cNvPr>
          <p:cNvSpPr/>
          <p:nvPr/>
        </p:nvSpPr>
        <p:spPr>
          <a:xfrm>
            <a:off x="11197402" y="324370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8FB284-30A3-D61A-1F86-29DB52CF2161}"/>
              </a:ext>
            </a:extLst>
          </p:cNvPr>
          <p:cNvSpPr/>
          <p:nvPr/>
        </p:nvSpPr>
        <p:spPr>
          <a:xfrm>
            <a:off x="11557621" y="305897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0257-6E08-6AA6-82FB-77CA8D46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…allowing a search among predicted missing paths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79C549-E06D-3FB9-7E9C-1F394B1AD82E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E9FDC9-1ED9-6EAF-A745-383BA6BF5E78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DFD642-D3B5-43B4-B9B1-3117A5F64614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61CEBF-BDD4-797C-E7FA-8284A6572F3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E66C04-9D88-4D97-6537-42EA4381CFD1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F2D5ED-6213-5E71-AB07-F7C190772B81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24D408-45F0-036E-C557-F8E05EE0396D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FDBE36-D33C-6F2B-7165-D3807B2BAF8E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B1BAB9-72CA-0E21-3E2E-CF0A7CDA99F2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918D6A-A419-71AA-FFB9-C8518067DA4B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E00894-08D5-4BBB-9F92-409C2F16BC04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985BE4-3B00-0E57-F193-71567DA2BA6B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6A3270-5B48-7398-9427-5DCC4585F0B2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631501-00DC-844A-7749-18498B28384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D91EC-CD54-AC39-8D1C-49EF99DCEEC0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BFAA1C-CCAA-5866-CB50-C3E85CBC1EC9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7573C9-D065-1FD6-4605-10664BD010E4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76CAA2-3CF9-F3B8-DAC5-B660E372ECD4}"/>
              </a:ext>
            </a:extLst>
          </p:cNvPr>
          <p:cNvCxnSpPr>
            <a:cxnSpLocks/>
            <a:stCxn id="42" idx="1"/>
            <a:endCxn id="41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659495-EBCF-8EF7-47BC-5F3036D985DD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FFCFE-7961-3785-944D-EBADE8737395}"/>
              </a:ext>
            </a:extLst>
          </p:cNvPr>
          <p:cNvCxnSpPr>
            <a:cxnSpLocks/>
            <a:stCxn id="48" idx="5"/>
            <a:endCxn id="49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539AAF9-A293-9A2F-EF39-BCE16326D50E}"/>
              </a:ext>
            </a:extLst>
          </p:cNvPr>
          <p:cNvCxnSpPr>
            <a:cxnSpLocks/>
            <a:stCxn id="49" idx="3"/>
            <a:endCxn id="50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E295D5-7E3E-2B3C-A0A4-DC408A22CF32}"/>
              </a:ext>
            </a:extLst>
          </p:cNvPr>
          <p:cNvCxnSpPr>
            <a:cxnSpLocks/>
            <a:stCxn id="44" idx="5"/>
            <a:endCxn id="48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59A134-EA45-90FA-4016-99EBEE2507DD}"/>
              </a:ext>
            </a:extLst>
          </p:cNvPr>
          <p:cNvCxnSpPr>
            <a:cxnSpLocks/>
            <a:stCxn id="45" idx="7"/>
            <a:endCxn id="44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687613-0E6F-D4A7-9613-F813AF10C415}"/>
              </a:ext>
            </a:extLst>
          </p:cNvPr>
          <p:cNvCxnSpPr>
            <a:cxnSpLocks/>
            <a:stCxn id="46" idx="5"/>
            <a:endCxn id="45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953B1B-5268-9960-2B66-9ED8D26C2F56}"/>
              </a:ext>
            </a:extLst>
          </p:cNvPr>
          <p:cNvCxnSpPr>
            <a:cxnSpLocks/>
            <a:stCxn id="45" idx="3"/>
            <a:endCxn id="47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00187F-B888-FC17-2D4F-B1635E43775F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80D71-B66C-859E-C922-11378AFD446C}"/>
              </a:ext>
            </a:extLst>
          </p:cNvPr>
          <p:cNvCxnSpPr>
            <a:cxnSpLocks/>
            <a:stCxn id="44" idx="0"/>
            <a:endCxn id="40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B3819D9-16F2-AEB4-99D6-3A52505AE17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2">
            <a:extLst>
              <a:ext uri="{FF2B5EF4-FFF2-40B4-BE49-F238E27FC236}">
                <a16:creationId xmlns:a16="http://schemas.microsoft.com/office/drawing/2014/main" id="{94AD1789-4633-34F1-3C29-59D9C7A2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3">
            <a:extLst>
              <a:ext uri="{FF2B5EF4-FFF2-40B4-BE49-F238E27FC236}">
                <a16:creationId xmlns:a16="http://schemas.microsoft.com/office/drawing/2014/main" id="{5643ED3D-89BF-2857-C743-D0B32DFA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E7086F-AE21-FD85-2A91-EF018D817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69" name="Picture 15">
            <a:extLst>
              <a:ext uri="{FF2B5EF4-FFF2-40B4-BE49-F238E27FC236}">
                <a16:creationId xmlns:a16="http://schemas.microsoft.com/office/drawing/2014/main" id="{EC7A3464-2AAB-315C-A14A-3AD10727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53301D-EC3B-1AC5-C5B5-012449FDF9DD}"/>
              </a:ext>
            </a:extLst>
          </p:cNvPr>
          <p:cNvCxnSpPr>
            <a:cxnSpLocks/>
            <a:endCxn id="49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B9881A-3749-D1E0-0E52-3D20F346120E}"/>
              </a:ext>
            </a:extLst>
          </p:cNvPr>
          <p:cNvSpPr txBox="1"/>
          <p:nvPr/>
        </p:nvSpPr>
        <p:spPr>
          <a:xfrm>
            <a:off x="213238" y="5885899"/>
            <a:ext cx="11577638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Default enzymatic operators in </a:t>
            </a:r>
            <a:r>
              <a:rPr lang="en-US" sz="2400" b="1" i="1" dirty="0" err="1"/>
              <a:t>DORAnet</a:t>
            </a:r>
            <a:r>
              <a:rPr lang="en-US" sz="2400" b="1" i="1" dirty="0"/>
              <a:t> assume intermediate level of promiscuity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2F330D-8882-EE1D-9065-462F0F5BCF2A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3754355" y="2402808"/>
            <a:ext cx="2273102" cy="1885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8BE443-C0D0-9567-B718-8B7BFA6DCA8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242801" cy="4306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31D4E1-34F1-6DD3-9C47-71ABFB76644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30999" cy="5034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800F9E-BA7B-ECFF-6D7B-2F02BE0D2F5F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330084"/>
            <a:ext cx="457200" cy="727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21FCF8-AFD6-7903-E9A0-B21A2BCF07F6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174208"/>
            <a:ext cx="314037" cy="228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A595F89-BC79-DB90-34D8-E56CD24BD5A2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054407"/>
            <a:ext cx="102285" cy="3484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D0304FF-619D-9C9C-4F61-82E8FA5E7B93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5A1804-496E-CE41-0821-B46B89F4E04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B8D546-AA16-65A1-B42C-9863D21D9E64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4EC5D16-A266-698D-A0D3-673FD8D9F069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42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Reaction Rules (Operators)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382 chemical rules were curated by hand, two separate lists for forward and retrosynthesis</a:t>
            </a:r>
          </a:p>
          <a:p>
            <a:pPr lvl="1"/>
            <a:r>
              <a:rPr lang="en-US" dirty="0"/>
              <a:t>From organic chemistry textbooks, published papers, etc.</a:t>
            </a:r>
          </a:p>
          <a:p>
            <a:pPr lvl="1"/>
            <a:endParaRPr lang="en-US" dirty="0"/>
          </a:p>
          <a:p>
            <a:r>
              <a:rPr lang="en-US" dirty="0"/>
              <a:t>Reaction rules are written in SMARTS (SMILES arbitrary target specification)</a:t>
            </a:r>
          </a:p>
          <a:p>
            <a:pPr lvl="1"/>
            <a:r>
              <a:rPr lang="en-US" dirty="0"/>
              <a:t>Example:  Hydrogenation of Alkenes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SMARTS :                  [C+0:1]=[C+0:2].[H][H]&gt;&gt;[*:1][*:2]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bject 368">
            <a:extLst>
              <a:ext uri="{FF2B5EF4-FFF2-40B4-BE49-F238E27FC236}">
                <a16:creationId xmlns:a16="http://schemas.microsoft.com/office/drawing/2014/main" id="{93495DAA-57AB-0F31-2E97-50C26F57E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56" y="4311497"/>
            <a:ext cx="4001732" cy="978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6438317-FE35-06EF-8596-D37D77A76368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933A73-3232-DEEE-E35D-7C1114FF9CDF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8F9B53-528A-D63E-A8D5-607AC2506D1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146F881-4B0C-6631-E88F-C4C2D22D1EB8}"/>
              </a:ext>
            </a:extLst>
          </p:cNvPr>
          <p:cNvSpPr/>
          <p:nvPr/>
        </p:nvSpPr>
        <p:spPr>
          <a:xfrm>
            <a:off x="434144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Network expansion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79769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bio &amp; chem operators accesses more molecules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85570-B33E-FFA4-A8CF-DEF224ED70DA}"/>
              </a:ext>
            </a:extLst>
          </p:cNvPr>
          <p:cNvGrpSpPr/>
          <p:nvPr/>
        </p:nvGrpSpPr>
        <p:grpSpPr>
          <a:xfrm>
            <a:off x="688623" y="1517349"/>
            <a:ext cx="10811578" cy="4044963"/>
            <a:chOff x="848965" y="1517349"/>
            <a:chExt cx="10811578" cy="40449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178568A-841A-E0A6-5A34-0BA3CC740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5" y="2137352"/>
              <a:ext cx="4387799" cy="3424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E81F87F0-E69B-72B9-D4FE-F2CF2467F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12" y="2137353"/>
              <a:ext cx="5566131" cy="3424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C3FA01-AB4D-9441-856D-D5353702807A}"/>
                </a:ext>
              </a:extLst>
            </p:cNvPr>
            <p:cNvSpPr txBox="1"/>
            <p:nvPr/>
          </p:nvSpPr>
          <p:spPr>
            <a:xfrm>
              <a:off x="983213" y="1517349"/>
              <a:ext cx="4119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6.3M total compounds generated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7A4E1D-A34B-9D47-29A5-7E77818668D1}"/>
                </a:ext>
              </a:extLst>
            </p:cNvPr>
            <p:cNvSpPr txBox="1"/>
            <p:nvPr/>
          </p:nvSpPr>
          <p:spPr>
            <a:xfrm>
              <a:off x="6817826" y="1517349"/>
              <a:ext cx="4119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2,186 target monomers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BB606C-9C79-C1B3-3C0E-75687B4324B4}"/>
              </a:ext>
            </a:extLst>
          </p:cNvPr>
          <p:cNvSpPr txBox="1"/>
          <p:nvPr/>
        </p:nvSpPr>
        <p:spPr>
          <a:xfrm>
            <a:off x="-11254" y="6182314"/>
            <a:ext cx="254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Shebek</a:t>
            </a:r>
            <a:r>
              <a:rPr lang="en-US" sz="1200" dirty="0"/>
              <a:t> et al., in preparation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325229-2D7F-F88D-BA1E-F603673F3BBF}"/>
              </a:ext>
            </a:extLst>
          </p:cNvPr>
          <p:cNvCxnSpPr/>
          <p:nvPr/>
        </p:nvCxnSpPr>
        <p:spPr>
          <a:xfrm flipH="1">
            <a:off x="7219950" y="2867025"/>
            <a:ext cx="609600" cy="7905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forward &amp; retro expansions saves memory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A677A3-6849-AB85-E8B1-45B175304556}"/>
              </a:ext>
            </a:extLst>
          </p:cNvPr>
          <p:cNvGrpSpPr/>
          <p:nvPr/>
        </p:nvGrpSpPr>
        <p:grpSpPr>
          <a:xfrm>
            <a:off x="1460499" y="1034215"/>
            <a:ext cx="9267825" cy="5360813"/>
            <a:chOff x="2162175" y="1034215"/>
            <a:chExt cx="9267825" cy="53608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D21FB2-A13A-EFE7-7012-03A4CEEC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3734" y="4418349"/>
              <a:ext cx="6886266" cy="19766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6167E2-C790-084B-9153-62F656EBF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0399" y="1127494"/>
              <a:ext cx="5094251" cy="12970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35E0B1-32C3-3C43-7ECF-E6F79FF2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1343" y="2850190"/>
              <a:ext cx="3172361" cy="13290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FE493D-A370-BFF9-90EA-7D7C5A10AFF7}"/>
                </a:ext>
              </a:extLst>
            </p:cNvPr>
            <p:cNvSpPr txBox="1"/>
            <p:nvPr/>
          </p:nvSpPr>
          <p:spPr>
            <a:xfrm>
              <a:off x="2162175" y="1514408"/>
              <a:ext cx="196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/>
                <a:t>Forward: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BFE776-5167-A9AF-E137-EEE132981E7E}"/>
                </a:ext>
              </a:extLst>
            </p:cNvPr>
            <p:cNvSpPr/>
            <p:nvPr/>
          </p:nvSpPr>
          <p:spPr>
            <a:xfrm>
              <a:off x="4371975" y="1034215"/>
              <a:ext cx="7058025" cy="14836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81E1F-051B-C00D-F649-E609399E7193}"/>
                </a:ext>
              </a:extLst>
            </p:cNvPr>
            <p:cNvSpPr/>
            <p:nvPr/>
          </p:nvSpPr>
          <p:spPr>
            <a:xfrm>
              <a:off x="4371975" y="2726282"/>
              <a:ext cx="7058025" cy="14836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A5E6E0-91DF-152C-9CEB-42EEEDB2F013}"/>
                </a:ext>
              </a:extLst>
            </p:cNvPr>
            <p:cNvSpPr/>
            <p:nvPr/>
          </p:nvSpPr>
          <p:spPr>
            <a:xfrm>
              <a:off x="4371975" y="4320000"/>
              <a:ext cx="7058025" cy="20750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C1EE3B-AA86-76F7-DCB9-A6DDAB987FB4}"/>
                </a:ext>
              </a:extLst>
            </p:cNvPr>
            <p:cNvSpPr txBox="1"/>
            <p:nvPr/>
          </p:nvSpPr>
          <p:spPr>
            <a:xfrm>
              <a:off x="2162175" y="3167390"/>
              <a:ext cx="196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/>
                <a:t>Retro: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20231-ACD8-6C47-CAC6-25322B1F3930}"/>
                </a:ext>
              </a:extLst>
            </p:cNvPr>
            <p:cNvSpPr txBox="1"/>
            <p:nvPr/>
          </p:nvSpPr>
          <p:spPr>
            <a:xfrm>
              <a:off x="2162175" y="5081982"/>
              <a:ext cx="196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/>
                <a:t>Combined: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67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CC0BC7F1-68A4-0302-35BB-238473EE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67594" b="27300"/>
          <a:stretch/>
        </p:blipFill>
        <p:spPr>
          <a:xfrm>
            <a:off x="3463752" y="501701"/>
            <a:ext cx="4845361" cy="56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B34EE-ADBE-AFF9-994B-1D248F570FAB}"/>
              </a:ext>
            </a:extLst>
          </p:cNvPr>
          <p:cNvSpPr txBox="1"/>
          <p:nvPr/>
        </p:nvSpPr>
        <p:spPr>
          <a:xfrm>
            <a:off x="4663177" y="3597965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45273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Network expansion</a:t>
            </a:r>
          </a:p>
        </p:txBody>
      </p:sp>
    </p:spTree>
    <p:extLst>
      <p:ext uri="{BB962C8B-B14F-4D97-AF65-F5344CB8AC3E}">
        <p14:creationId xmlns:p14="http://schemas.microsoft.com/office/powerpoint/2010/main" val="462984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demonstrate </a:t>
            </a:r>
            <a:r>
              <a:rPr lang="en-US" dirty="0" err="1"/>
              <a:t>DORAnet</a:t>
            </a:r>
            <a:r>
              <a:rPr lang="en-US" dirty="0"/>
              <a:t> w/ 2 paths predicted for BOTTLE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817926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817926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  <a:p>
            <a:pPr algn="ctr"/>
            <a:r>
              <a:rPr lang="en-US" b="1" dirty="0"/>
              <a:t>&amp;</a:t>
            </a:r>
          </a:p>
          <a:p>
            <a:pPr algn="ctr"/>
            <a:r>
              <a:rPr lang="en-US" b="1" dirty="0"/>
              <a:t>Hybrid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4352925" y="4353855"/>
            <a:ext cx="1619250" cy="662709"/>
            <a:chOff x="4200525" y="2252189"/>
            <a:chExt cx="1619250" cy="66270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59D56664-FFB7-3477-6D6B-B15F6F95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76" y="1738290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677F8-4DA5-D50A-99FA-11491AD4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6497896" y="1739301"/>
            <a:ext cx="2438401" cy="10952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CF613D-73E4-97C9-9E36-521B5F022CAA}"/>
              </a:ext>
            </a:extLst>
          </p:cNvPr>
          <p:cNvCxnSpPr/>
          <p:nvPr/>
        </p:nvCxnSpPr>
        <p:spPr>
          <a:xfrm>
            <a:off x="4352925" y="2286930"/>
            <a:ext cx="1619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AD9BB8-198D-6219-3A2E-EBBE6E6783BC}"/>
              </a:ext>
            </a:extLst>
          </p:cNvPr>
          <p:cNvSpPr txBox="1"/>
          <p:nvPr/>
        </p:nvSpPr>
        <p:spPr>
          <a:xfrm>
            <a:off x="4588193" y="2303308"/>
            <a:ext cx="111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 steps)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CB6725-39F2-ACB4-86B7-FDC64500F16B}"/>
              </a:ext>
            </a:extLst>
          </p:cNvPr>
          <p:cNvCxnSpPr>
            <a:cxnSpLocks/>
          </p:cNvCxnSpPr>
          <p:nvPr/>
        </p:nvCxnSpPr>
        <p:spPr>
          <a:xfrm>
            <a:off x="9372600" y="2286930"/>
            <a:ext cx="885825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63709-8287-DF82-6573-D32FA3353801}"/>
              </a:ext>
            </a:extLst>
          </p:cNvPr>
          <p:cNvSpPr txBox="1"/>
          <p:nvPr/>
        </p:nvSpPr>
        <p:spPr>
          <a:xfrm>
            <a:off x="1786107" y="4169189"/>
            <a:ext cx="213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feedstocks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2459F0-2C3C-DF76-B441-843644A2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90" y="3803616"/>
            <a:ext cx="1374109" cy="11004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54F952-2070-9D2C-7784-E306F1AB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1"/>
          <a:stretch/>
        </p:blipFill>
        <p:spPr bwMode="auto">
          <a:xfrm>
            <a:off x="10593649" y="1784475"/>
            <a:ext cx="1115462" cy="10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E568C372-5790-B231-32E0-240478F82AD1}"/>
              </a:ext>
            </a:extLst>
          </p:cNvPr>
          <p:cNvSpPr/>
          <p:nvPr/>
        </p:nvSpPr>
        <p:spPr>
          <a:xfrm>
            <a:off x="9163035" y="1571625"/>
            <a:ext cx="2790840" cy="1447800"/>
          </a:xfrm>
          <a:prstGeom prst="bracketPair">
            <a:avLst>
              <a:gd name="adj" fmla="val 10746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70403-AEB5-D30E-1771-D7914BA02504}"/>
              </a:ext>
            </a:extLst>
          </p:cNvPr>
          <p:cNvSpPr txBox="1"/>
          <p:nvPr/>
        </p:nvSpPr>
        <p:spPr>
          <a:xfrm>
            <a:off x="8281191" y="5895498"/>
            <a:ext cx="256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All diol &amp; dicarboxylic acid analogues?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1FF6F0-24F2-5F2E-E6F0-133AC519BC09}"/>
              </a:ext>
            </a:extLst>
          </p:cNvPr>
          <p:cNvGrpSpPr/>
          <p:nvPr/>
        </p:nvGrpSpPr>
        <p:grpSpPr>
          <a:xfrm>
            <a:off x="8817089" y="1363839"/>
            <a:ext cx="1490065" cy="1252854"/>
            <a:chOff x="10341090" y="1032431"/>
            <a:chExt cx="1490065" cy="1252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1A29ED-6E46-723D-BD66-42BF8265C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15" r="30089"/>
            <a:stretch/>
          </p:blipFill>
          <p:spPr>
            <a:xfrm>
              <a:off x="10496272" y="1032431"/>
              <a:ext cx="1179701" cy="97585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E4F952-C6B4-94CB-BD84-2248D953E0D9}"/>
                </a:ext>
              </a:extLst>
            </p:cNvPr>
            <p:cNvSpPr txBox="1"/>
            <p:nvPr/>
          </p:nvSpPr>
          <p:spPr>
            <a:xfrm>
              <a:off x="10341090" y="2008286"/>
              <a:ext cx="1490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MVL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B800BE-AC58-4BBE-0E3B-62FDE30C36DF}"/>
              </a:ext>
            </a:extLst>
          </p:cNvPr>
          <p:cNvGrpSpPr/>
          <p:nvPr/>
        </p:nvGrpSpPr>
        <p:grpSpPr>
          <a:xfrm>
            <a:off x="8694694" y="3239188"/>
            <a:ext cx="1734855" cy="1293020"/>
            <a:chOff x="10218695" y="2642619"/>
            <a:chExt cx="1734855" cy="12930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6BBADC-FB43-BF6A-56F4-C43108C34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81" r="20060"/>
            <a:stretch/>
          </p:blipFill>
          <p:spPr>
            <a:xfrm>
              <a:off x="10218695" y="2642619"/>
              <a:ext cx="1734855" cy="9758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D13D8E-7777-1A71-3F04-24637B01BE86}"/>
                </a:ext>
              </a:extLst>
            </p:cNvPr>
            <p:cNvSpPr txBox="1"/>
            <p:nvPr/>
          </p:nvSpPr>
          <p:spPr>
            <a:xfrm>
              <a:off x="10341090" y="3658640"/>
              <a:ext cx="1490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DMMHA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8FFC74-B38A-ECD3-39C9-4ABB5731FA69}"/>
              </a:ext>
            </a:extLst>
          </p:cNvPr>
          <p:cNvGrpSpPr/>
          <p:nvPr/>
        </p:nvGrpSpPr>
        <p:grpSpPr>
          <a:xfrm>
            <a:off x="8817089" y="4662716"/>
            <a:ext cx="1490065" cy="1246459"/>
            <a:chOff x="10341090" y="4252806"/>
            <a:chExt cx="1490065" cy="124645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466A97-D8F5-7836-2980-1AABD5E78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98" r="25165"/>
            <a:stretch/>
          </p:blipFill>
          <p:spPr>
            <a:xfrm>
              <a:off x="10381505" y="4252806"/>
              <a:ext cx="1409235" cy="9758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267548-0F08-1390-63B9-62E3B37057E0}"/>
                </a:ext>
              </a:extLst>
            </p:cNvPr>
            <p:cNvSpPr txBox="1"/>
            <p:nvPr/>
          </p:nvSpPr>
          <p:spPr>
            <a:xfrm>
              <a:off x="10341090" y="5222266"/>
              <a:ext cx="1490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DPMHA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615797-B8CD-8BC9-9E6E-020E73B75F4A}"/>
              </a:ext>
            </a:extLst>
          </p:cNvPr>
          <p:cNvGrpSpPr/>
          <p:nvPr/>
        </p:nvGrpSpPr>
        <p:grpSpPr>
          <a:xfrm>
            <a:off x="5847482" y="998834"/>
            <a:ext cx="1669343" cy="1131162"/>
            <a:chOff x="6613390" y="998834"/>
            <a:chExt cx="1669343" cy="11311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F4FEE0-E7DA-6FCD-5880-2714A87D8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675" r="18601"/>
            <a:stretch/>
          </p:blipFill>
          <p:spPr>
            <a:xfrm>
              <a:off x="6613390" y="998834"/>
              <a:ext cx="1669343" cy="88714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8BD88C-0B45-8BF3-31D4-54100C830650}"/>
                </a:ext>
              </a:extLst>
            </p:cNvPr>
            <p:cNvSpPr txBox="1"/>
            <p:nvPr/>
          </p:nvSpPr>
          <p:spPr>
            <a:xfrm>
              <a:off x="6703028" y="1852997"/>
              <a:ext cx="1490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2-methylene HA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76C7CF-C4ED-E4D4-F97E-323C05A991BC}"/>
              </a:ext>
            </a:extLst>
          </p:cNvPr>
          <p:cNvGrpSpPr/>
          <p:nvPr/>
        </p:nvGrpSpPr>
        <p:grpSpPr>
          <a:xfrm>
            <a:off x="5854761" y="2307690"/>
            <a:ext cx="1814925" cy="1069997"/>
            <a:chOff x="6620669" y="2307690"/>
            <a:chExt cx="1814925" cy="10699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FEEA41-151D-8F11-950E-488341D87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877" r="15930"/>
            <a:stretch/>
          </p:blipFill>
          <p:spPr>
            <a:xfrm>
              <a:off x="6620669" y="2307690"/>
              <a:ext cx="1814925" cy="88714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6BC5C8-F606-4D28-085A-73CA96138C3C}"/>
                </a:ext>
              </a:extLst>
            </p:cNvPr>
            <p:cNvSpPr txBox="1"/>
            <p:nvPr/>
          </p:nvSpPr>
          <p:spPr>
            <a:xfrm>
              <a:off x="6783098" y="3100688"/>
              <a:ext cx="1490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HOPA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4A9F21-3F26-3A25-BB16-BBE03403A4EA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7516825" y="1442405"/>
            <a:ext cx="1455446" cy="40936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DEDDEF6-DF8A-AA51-0A4F-2D640D0E66CE}"/>
              </a:ext>
            </a:extLst>
          </p:cNvPr>
          <p:cNvCxnSpPr>
            <a:cxnSpLocks/>
            <a:stCxn id="22" idx="3"/>
            <a:endCxn id="6" idx="1"/>
          </p:cNvCxnSpPr>
          <p:nvPr/>
        </p:nvCxnSpPr>
        <p:spPr>
          <a:xfrm flipV="1">
            <a:off x="7669686" y="1851767"/>
            <a:ext cx="1302585" cy="89949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4BC216-DB0D-B3F5-6D2E-774ADACA518E}"/>
              </a:ext>
            </a:extLst>
          </p:cNvPr>
          <p:cNvGrpSpPr/>
          <p:nvPr/>
        </p:nvGrpSpPr>
        <p:grpSpPr>
          <a:xfrm>
            <a:off x="844853" y="3100688"/>
            <a:ext cx="2109886" cy="1328313"/>
            <a:chOff x="340760" y="2702660"/>
            <a:chExt cx="2109886" cy="132831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EE526D-E1E4-1DC1-68FE-442B5DE6BB91}"/>
                </a:ext>
              </a:extLst>
            </p:cNvPr>
            <p:cNvSpPr txBox="1"/>
            <p:nvPr/>
          </p:nvSpPr>
          <p:spPr>
            <a:xfrm>
              <a:off x="340760" y="2702660"/>
              <a:ext cx="21098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 Carbon Metabolites (~10)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BCFD6F-C844-0D55-5BD2-460F1D97EF48}"/>
                </a:ext>
              </a:extLst>
            </p:cNvPr>
            <p:cNvSpPr txBox="1"/>
            <p:nvPr/>
          </p:nvSpPr>
          <p:spPr>
            <a:xfrm>
              <a:off x="340760" y="3630863"/>
              <a:ext cx="21098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Amino Acids (20)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9BA9534-C78D-F096-CE5F-E399203B042C}"/>
              </a:ext>
            </a:extLst>
          </p:cNvPr>
          <p:cNvSpPr txBox="1"/>
          <p:nvPr/>
        </p:nvSpPr>
        <p:spPr>
          <a:xfrm>
            <a:off x="844853" y="1584042"/>
            <a:ext cx="21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1,2,5-activated bio C5s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F1BB69-527D-8A27-DFD0-D3BE1662A323}"/>
              </a:ext>
            </a:extLst>
          </p:cNvPr>
          <p:cNvSpPr txBox="1"/>
          <p:nvPr/>
        </p:nvSpPr>
        <p:spPr>
          <a:xfrm>
            <a:off x="844853" y="5237761"/>
            <a:ext cx="21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1,2,3-activated bio C4s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62BC2E-E00C-19CD-815C-6E0F3080E0B3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 flipV="1">
            <a:off x="2954739" y="1442405"/>
            <a:ext cx="2892743" cy="4955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8A063F-C67C-7C11-6039-6861789A24C4}"/>
              </a:ext>
            </a:extLst>
          </p:cNvPr>
          <p:cNvCxnSpPr>
            <a:cxnSpLocks/>
            <a:stCxn id="45" idx="3"/>
            <a:endCxn id="22" idx="1"/>
          </p:cNvCxnSpPr>
          <p:nvPr/>
        </p:nvCxnSpPr>
        <p:spPr>
          <a:xfrm>
            <a:off x="2954739" y="1937985"/>
            <a:ext cx="2900022" cy="8132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Double Brace 53">
            <a:extLst>
              <a:ext uri="{FF2B5EF4-FFF2-40B4-BE49-F238E27FC236}">
                <a16:creationId xmlns:a16="http://schemas.microsoft.com/office/drawing/2014/main" id="{0A587FB6-ED4F-7C2D-81D5-B38DD87C0662}"/>
              </a:ext>
            </a:extLst>
          </p:cNvPr>
          <p:cNvSpPr/>
          <p:nvPr/>
        </p:nvSpPr>
        <p:spPr>
          <a:xfrm>
            <a:off x="711199" y="3100688"/>
            <a:ext cx="2352431" cy="1431520"/>
          </a:xfrm>
          <a:prstGeom prst="brace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C15164B-9F6E-CD4A-17E6-4892F14E5BB5}"/>
              </a:ext>
            </a:extLst>
          </p:cNvPr>
          <p:cNvCxnSpPr>
            <a:cxnSpLocks/>
            <a:stCxn id="54" idx="3"/>
            <a:endCxn id="20" idx="1"/>
          </p:cNvCxnSpPr>
          <p:nvPr/>
        </p:nvCxnSpPr>
        <p:spPr>
          <a:xfrm flipV="1">
            <a:off x="3063630" y="1442405"/>
            <a:ext cx="2783852" cy="23740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E051DA-A6E9-33BA-C393-2A9FE44D8E1E}"/>
              </a:ext>
            </a:extLst>
          </p:cNvPr>
          <p:cNvCxnSpPr>
            <a:cxnSpLocks/>
            <a:stCxn id="54" idx="3"/>
            <a:endCxn id="22" idx="1"/>
          </p:cNvCxnSpPr>
          <p:nvPr/>
        </p:nvCxnSpPr>
        <p:spPr>
          <a:xfrm flipV="1">
            <a:off x="3063630" y="2751261"/>
            <a:ext cx="2791131" cy="10651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F884901-6E3A-A452-2E19-831371A6723A}"/>
              </a:ext>
            </a:extLst>
          </p:cNvPr>
          <p:cNvCxnSpPr>
            <a:cxnSpLocks/>
            <a:stCxn id="54" idx="3"/>
            <a:endCxn id="16" idx="1"/>
          </p:cNvCxnSpPr>
          <p:nvPr/>
        </p:nvCxnSpPr>
        <p:spPr>
          <a:xfrm flipV="1">
            <a:off x="3063630" y="3727116"/>
            <a:ext cx="5631064" cy="89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D8F92C-919D-A8AB-9DFF-6B802B4EA8F3}"/>
              </a:ext>
            </a:extLst>
          </p:cNvPr>
          <p:cNvCxnSpPr>
            <a:cxnSpLocks/>
            <a:stCxn id="54" idx="3"/>
            <a:endCxn id="18" idx="1"/>
          </p:cNvCxnSpPr>
          <p:nvPr/>
        </p:nvCxnSpPr>
        <p:spPr>
          <a:xfrm>
            <a:off x="3063630" y="3816448"/>
            <a:ext cx="5793874" cy="13341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5C3EDDE9-5930-E555-64F7-F5A73681845C}"/>
              </a:ext>
            </a:extLst>
          </p:cNvPr>
          <p:cNvCxnSpPr>
            <a:cxnSpLocks/>
            <a:stCxn id="54" idx="3"/>
            <a:endCxn id="23" idx="1"/>
          </p:cNvCxnSpPr>
          <p:nvPr/>
        </p:nvCxnSpPr>
        <p:spPr>
          <a:xfrm>
            <a:off x="3063630" y="3816448"/>
            <a:ext cx="5217561" cy="24022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006C8361-5875-DC30-51A3-E4BE5B87DCC7}"/>
              </a:ext>
            </a:extLst>
          </p:cNvPr>
          <p:cNvCxnSpPr>
            <a:cxnSpLocks/>
            <a:stCxn id="46" idx="3"/>
            <a:endCxn id="16" idx="1"/>
          </p:cNvCxnSpPr>
          <p:nvPr/>
        </p:nvCxnSpPr>
        <p:spPr>
          <a:xfrm flipV="1">
            <a:off x="2954739" y="3727116"/>
            <a:ext cx="5739955" cy="18645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4F0EA49D-A84C-BFE2-C2E4-5170E49672D6}"/>
              </a:ext>
            </a:extLst>
          </p:cNvPr>
          <p:cNvCxnSpPr>
            <a:cxnSpLocks/>
            <a:stCxn id="46" idx="3"/>
            <a:endCxn id="18" idx="1"/>
          </p:cNvCxnSpPr>
          <p:nvPr/>
        </p:nvCxnSpPr>
        <p:spPr>
          <a:xfrm flipV="1">
            <a:off x="2954739" y="5150644"/>
            <a:ext cx="5902765" cy="4410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9F17EBF1-4F3B-9517-4186-869CD531A41F}"/>
              </a:ext>
            </a:extLst>
          </p:cNvPr>
          <p:cNvCxnSpPr>
            <a:cxnSpLocks/>
            <a:stCxn id="46" idx="3"/>
            <a:endCxn id="23" idx="1"/>
          </p:cNvCxnSpPr>
          <p:nvPr/>
        </p:nvCxnSpPr>
        <p:spPr>
          <a:xfrm>
            <a:off x="2954739" y="5591704"/>
            <a:ext cx="5326452" cy="626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D5BA2B-14FD-C6E8-39D0-D6681EDA49BF}"/>
              </a:ext>
            </a:extLst>
          </p:cNvPr>
          <p:cNvSpPr/>
          <p:nvPr/>
        </p:nvSpPr>
        <p:spPr>
          <a:xfrm>
            <a:off x="899299" y="5859241"/>
            <a:ext cx="1805274" cy="445829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C3s? Q for K&amp;L</a:t>
            </a:r>
          </a:p>
        </p:txBody>
      </p:sp>
    </p:spTree>
    <p:extLst>
      <p:ext uri="{BB962C8B-B14F-4D97-AF65-F5344CB8AC3E}">
        <p14:creationId xmlns:p14="http://schemas.microsoft.com/office/powerpoint/2010/main" val="129370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573C27-1780-60AF-2E93-55273EB91793}"/>
              </a:ext>
            </a:extLst>
          </p:cNvPr>
          <p:cNvSpPr/>
          <p:nvPr/>
        </p:nvSpPr>
        <p:spPr>
          <a:xfrm>
            <a:off x="138023" y="1086034"/>
            <a:ext cx="11969492" cy="2838091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1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Filtering &amp;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10084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saw w/ just 2 steps how quickly the reaction count grows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A15E9-8FC5-7D68-EF9A-6604E115E6CF}"/>
              </a:ext>
            </a:extLst>
          </p:cNvPr>
          <p:cNvSpPr txBox="1"/>
          <p:nvPr/>
        </p:nvSpPr>
        <p:spPr>
          <a:xfrm>
            <a:off x="9896475" y="181753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156,000 reactions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BD27B9-4D22-3D17-58B5-E45CF690225D}"/>
              </a:ext>
            </a:extLst>
          </p:cNvPr>
          <p:cNvSpPr/>
          <p:nvPr/>
        </p:nvSpPr>
        <p:spPr>
          <a:xfrm>
            <a:off x="9331350" y="1844032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358F73-47E9-27F4-2047-98FEE2C67908}"/>
              </a:ext>
            </a:extLst>
          </p:cNvPr>
          <p:cNvSpPr/>
          <p:nvPr/>
        </p:nvSpPr>
        <p:spPr>
          <a:xfrm>
            <a:off x="9331350" y="4104014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FD61D-C5A2-F4A5-FE36-B2E28E601EBC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1" dirty="0">
                <a:latin typeface="Franklin Gothic Book"/>
              </a:rPr>
              <a:t>Estimated average # of predicted reactions: 1,348 ± 91 for bio operators alone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AE715-8E85-6766-822F-CCE16F787A3B}"/>
              </a:ext>
            </a:extLst>
          </p:cNvPr>
          <p:cNvSpPr txBox="1"/>
          <p:nvPr/>
        </p:nvSpPr>
        <p:spPr>
          <a:xfrm>
            <a:off x="9896475" y="4056947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202,508 reactions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F405F0-54E2-5A09-66FA-EE594018C817}"/>
              </a:ext>
            </a:extLst>
          </p:cNvPr>
          <p:cNvGrpSpPr/>
          <p:nvPr/>
        </p:nvGrpSpPr>
        <p:grpSpPr>
          <a:xfrm>
            <a:off x="4352925" y="4353855"/>
            <a:ext cx="1619250" cy="662709"/>
            <a:chOff x="4200525" y="2252189"/>
            <a:chExt cx="1619250" cy="66270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AA4046-B996-F695-3E1B-183D6DB0EA59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48B006-E8BF-BD64-5F9E-6BC146371E08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313AEE-ED0F-D93D-2E3C-343961856C30}"/>
              </a:ext>
            </a:extLst>
          </p:cNvPr>
          <p:cNvSpPr txBox="1"/>
          <p:nvPr/>
        </p:nvSpPr>
        <p:spPr>
          <a:xfrm>
            <a:off x="1786107" y="4169189"/>
            <a:ext cx="213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feedstocks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DC9A82-77FD-FAB8-B868-93734466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90" y="3803616"/>
            <a:ext cx="1374109" cy="11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61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C4327-B398-40AE-A537-C13608889723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75BA13-8088-AE90-84E6-2D892117C5C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1E0A51-B13A-72A6-FCA9-6EACCDFB9B39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B384-3F06-FD53-F97E-1C814EBD7DDC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03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66E7B8-41FC-58E1-1FDB-3E80CF80F9A0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F6056F-B63B-5A15-1DF2-6634A8D6D75F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F08166-2CCF-8D97-4452-7404183D04B8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5C3E43-AE77-6057-2164-F24B1957A527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71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FF9762-D959-5FB0-A4E9-5EA03C72AACB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F82EC9-A94A-8889-3B69-89DACAE31DF6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6F82-7FD6-AD1B-578B-49B6F101256E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4D5AA-367D-034E-483F-51B3BBC4DCBA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10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44B4FE-D5AB-4421-8355-8AB0A02F8989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48735-824B-0CBF-6DA2-CACB3C9303F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1CFEE2-886F-C6F8-D961-A1EAF28C73B2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BD07268-7BE7-838B-8C63-1CF771C0C33D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8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20E2E-10C5-8394-58CD-4CE45E020C59}"/>
              </a:ext>
            </a:extLst>
          </p:cNvPr>
          <p:cNvSpPr/>
          <p:nvPr/>
        </p:nvSpPr>
        <p:spPr>
          <a:xfrm>
            <a:off x="6026167" y="2465893"/>
            <a:ext cx="349848" cy="1926214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/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Gives an </a:t>
                </a:r>
                <a:r>
                  <a:rPr lang="en-US" sz="2000" b="1" dirty="0"/>
                  <a:t>upper bound</a:t>
                </a:r>
                <a:r>
                  <a:rPr lang="en-US" sz="2000" dirty="0"/>
                  <a:t> on flux </a:t>
                </a:r>
                <a:r>
                  <a:rPr lang="en-US" sz="2000" dirty="0">
                    <a:sym typeface="Wingdings" panose="05000000000000000000" pitchFamily="2" charset="2"/>
                  </a:rPr>
                  <a:t> pathways w/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&gt; 0 are eliminated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blipFill>
                <a:blip r:embed="rId4"/>
                <a:stretch>
                  <a:fillRect l="-2075" t="-2994" r="-33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0EB33-9B41-72D6-E834-9C8EF1128064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B6C0FC-1AF1-06C2-8DAD-9467F0F16583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ACEA2-F4D1-3B22-6998-8BA2A5E61E2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551EF-F22C-9F66-A374-D144C82DBC6A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2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579901" y="1225970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4714239" y="1193499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204541" y="1187938"/>
            <a:ext cx="340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3CA3AF-1F39-A8EE-5AF1-9E1864DDEDE9}"/>
              </a:ext>
            </a:extLst>
          </p:cNvPr>
          <p:cNvSpPr/>
          <p:nvPr/>
        </p:nvSpPr>
        <p:spPr>
          <a:xfrm>
            <a:off x="2996047" y="21872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4D43D0-AC83-C928-17B5-B1AD0C37FD0D}"/>
              </a:ext>
            </a:extLst>
          </p:cNvPr>
          <p:cNvSpPr/>
          <p:nvPr/>
        </p:nvSpPr>
        <p:spPr>
          <a:xfrm>
            <a:off x="3337793" y="23627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C53B19-AB43-F27B-335E-53B93CB9FED9}"/>
              </a:ext>
            </a:extLst>
          </p:cNvPr>
          <p:cNvSpPr/>
          <p:nvPr/>
        </p:nvSpPr>
        <p:spPr>
          <a:xfrm>
            <a:off x="7272484" y="212264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FF5FC-1F2A-410C-8B8B-B39D66530CAE}"/>
              </a:ext>
            </a:extLst>
          </p:cNvPr>
          <p:cNvSpPr/>
          <p:nvPr/>
        </p:nvSpPr>
        <p:spPr>
          <a:xfrm>
            <a:off x="7651175" y="227965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4EE848-A4F8-76E1-D7BC-3F72C0AC3C0E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C8AC02-A250-4748-6649-C19625EEC17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D5BE82-58DD-8779-B136-C0294071A82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AD6FCA5-B972-04BC-6D4B-7B95329E251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579901" y="1225970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4714239" y="1193499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204541" y="1187938"/>
            <a:ext cx="340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852BA-CA3F-055F-E114-FC65F76A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" y="3330114"/>
            <a:ext cx="3896591" cy="129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23A76-EB07-1E77-79D1-8779B3F6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35" y="3370942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8376B-8C23-7FC9-A438-3A6DD621AA34}"/>
              </a:ext>
            </a:extLst>
          </p:cNvPr>
          <p:cNvSpPr txBox="1"/>
          <p:nvPr/>
        </p:nvSpPr>
        <p:spPr>
          <a:xfrm>
            <a:off x="3943526" y="383570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53C47-90F2-D00A-5AB9-388DC1F2C2FB}"/>
              </a:ext>
            </a:extLst>
          </p:cNvPr>
          <p:cNvSpPr txBox="1"/>
          <p:nvPr/>
        </p:nvSpPr>
        <p:spPr>
          <a:xfrm>
            <a:off x="9573885" y="3789542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0.45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3CA3AF-1F39-A8EE-5AF1-9E1864DDEDE9}"/>
              </a:ext>
            </a:extLst>
          </p:cNvPr>
          <p:cNvSpPr/>
          <p:nvPr/>
        </p:nvSpPr>
        <p:spPr>
          <a:xfrm>
            <a:off x="2996047" y="21872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4D43D0-AC83-C928-17B5-B1AD0C37FD0D}"/>
              </a:ext>
            </a:extLst>
          </p:cNvPr>
          <p:cNvSpPr/>
          <p:nvPr/>
        </p:nvSpPr>
        <p:spPr>
          <a:xfrm>
            <a:off x="3337793" y="23627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C53B19-AB43-F27B-335E-53B93CB9FED9}"/>
              </a:ext>
            </a:extLst>
          </p:cNvPr>
          <p:cNvSpPr/>
          <p:nvPr/>
        </p:nvSpPr>
        <p:spPr>
          <a:xfrm>
            <a:off x="7272484" y="212264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FF5FC-1F2A-410C-8B8B-B39D66530CAE}"/>
              </a:ext>
            </a:extLst>
          </p:cNvPr>
          <p:cNvSpPr/>
          <p:nvPr/>
        </p:nvSpPr>
        <p:spPr>
          <a:xfrm>
            <a:off x="7651175" y="227965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F914E8-1927-7037-E7AF-62EBCF895EF0}"/>
              </a:ext>
            </a:extLst>
          </p:cNvPr>
          <p:cNvSpPr/>
          <p:nvPr/>
        </p:nvSpPr>
        <p:spPr>
          <a:xfrm>
            <a:off x="2885211" y="389602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1430A-FF95-EDF9-3037-CB77654D8CE7}"/>
              </a:ext>
            </a:extLst>
          </p:cNvPr>
          <p:cNvSpPr/>
          <p:nvPr/>
        </p:nvSpPr>
        <p:spPr>
          <a:xfrm>
            <a:off x="3226956" y="36835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858F37-2244-37B2-FC98-C9593ABFABE7}"/>
              </a:ext>
            </a:extLst>
          </p:cNvPr>
          <p:cNvSpPr/>
          <p:nvPr/>
        </p:nvSpPr>
        <p:spPr>
          <a:xfrm>
            <a:off x="5194301" y="3637405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ADDE9B-28D0-AE7B-6D05-7FB9A071D307}"/>
              </a:ext>
            </a:extLst>
          </p:cNvPr>
          <p:cNvSpPr/>
          <p:nvPr/>
        </p:nvSpPr>
        <p:spPr>
          <a:xfrm>
            <a:off x="5517574" y="392373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4EE848-A4F8-76E1-D7BC-3F72C0AC3C0E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C8AC02-A250-4748-6649-C19625EEC17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D5BE82-58DD-8779-B136-C0294071A82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AD6FCA5-B972-04BC-6D4B-7B95329E251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Background: </a:t>
            </a:r>
            <a:r>
              <a:rPr lang="en-US" b="1" dirty="0"/>
              <a:t>C</a:t>
            </a:r>
            <a:r>
              <a:rPr lang="en-US" dirty="0"/>
              <a:t>omputationally </a:t>
            </a:r>
            <a:r>
              <a:rPr lang="en-US" b="1" dirty="0"/>
              <a:t>A</a:t>
            </a:r>
            <a:r>
              <a:rPr lang="en-US" dirty="0"/>
              <a:t>ided </a:t>
            </a:r>
            <a:r>
              <a:rPr lang="en-US" b="1" dirty="0"/>
              <a:t>S</a:t>
            </a:r>
            <a:r>
              <a:rPr lang="en-US" dirty="0"/>
              <a:t>ynthesis </a:t>
            </a:r>
            <a:r>
              <a:rPr lang="en-US" b="1" dirty="0"/>
              <a:t>P</a:t>
            </a:r>
            <a:r>
              <a:rPr lang="en-US" dirty="0"/>
              <a:t>lanning (CASP) with </a:t>
            </a:r>
            <a:r>
              <a:rPr lang="en-US" dirty="0" err="1"/>
              <a:t>DORAnet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90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579901" y="1225970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4714239" y="1193499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204541" y="1187938"/>
            <a:ext cx="340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852BA-CA3F-055F-E114-FC65F76A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" y="3330114"/>
            <a:ext cx="3896591" cy="129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23A76-EB07-1E77-79D1-8779B3F6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35" y="3370942"/>
            <a:ext cx="3896591" cy="1298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AD591-123C-3793-D128-67FD286A6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6" y="4870884"/>
            <a:ext cx="3896591" cy="1298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382C8-B4C4-CC71-1D7F-5252DCFA8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135" y="4952540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8376B-8C23-7FC9-A438-3A6DD621AA34}"/>
              </a:ext>
            </a:extLst>
          </p:cNvPr>
          <p:cNvSpPr txBox="1"/>
          <p:nvPr/>
        </p:nvSpPr>
        <p:spPr>
          <a:xfrm>
            <a:off x="3943526" y="383570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F7F09-278E-04B6-7292-87E94773B617}"/>
              </a:ext>
            </a:extLst>
          </p:cNvPr>
          <p:cNvSpPr txBox="1"/>
          <p:nvPr/>
        </p:nvSpPr>
        <p:spPr>
          <a:xfrm>
            <a:off x="3943526" y="541692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53C47-90F2-D00A-5AB9-388DC1F2C2FB}"/>
              </a:ext>
            </a:extLst>
          </p:cNvPr>
          <p:cNvSpPr txBox="1"/>
          <p:nvPr/>
        </p:nvSpPr>
        <p:spPr>
          <a:xfrm>
            <a:off x="9573885" y="3789542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C3A46-0479-19AC-A4BA-04B68E1B65F0}"/>
              </a:ext>
            </a:extLst>
          </p:cNvPr>
          <p:cNvSpPr txBox="1"/>
          <p:nvPr/>
        </p:nvSpPr>
        <p:spPr>
          <a:xfrm>
            <a:off x="9573885" y="5371140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0.39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3CA3AF-1F39-A8EE-5AF1-9E1864DDEDE9}"/>
              </a:ext>
            </a:extLst>
          </p:cNvPr>
          <p:cNvSpPr/>
          <p:nvPr/>
        </p:nvSpPr>
        <p:spPr>
          <a:xfrm>
            <a:off x="2996047" y="21872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4D43D0-AC83-C928-17B5-B1AD0C37FD0D}"/>
              </a:ext>
            </a:extLst>
          </p:cNvPr>
          <p:cNvSpPr/>
          <p:nvPr/>
        </p:nvSpPr>
        <p:spPr>
          <a:xfrm>
            <a:off x="3337793" y="23627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C53B19-AB43-F27B-335E-53B93CB9FED9}"/>
              </a:ext>
            </a:extLst>
          </p:cNvPr>
          <p:cNvSpPr/>
          <p:nvPr/>
        </p:nvSpPr>
        <p:spPr>
          <a:xfrm>
            <a:off x="7272484" y="212264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FF5FC-1F2A-410C-8B8B-B39D66530CAE}"/>
              </a:ext>
            </a:extLst>
          </p:cNvPr>
          <p:cNvSpPr/>
          <p:nvPr/>
        </p:nvSpPr>
        <p:spPr>
          <a:xfrm>
            <a:off x="7651175" y="227965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F914E8-1927-7037-E7AF-62EBCF895EF0}"/>
              </a:ext>
            </a:extLst>
          </p:cNvPr>
          <p:cNvSpPr/>
          <p:nvPr/>
        </p:nvSpPr>
        <p:spPr>
          <a:xfrm>
            <a:off x="2885211" y="389602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1430A-FF95-EDF9-3037-CB77654D8CE7}"/>
              </a:ext>
            </a:extLst>
          </p:cNvPr>
          <p:cNvSpPr/>
          <p:nvPr/>
        </p:nvSpPr>
        <p:spPr>
          <a:xfrm>
            <a:off x="3226956" y="36835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858F37-2244-37B2-FC98-C9593ABFABE7}"/>
              </a:ext>
            </a:extLst>
          </p:cNvPr>
          <p:cNvSpPr/>
          <p:nvPr/>
        </p:nvSpPr>
        <p:spPr>
          <a:xfrm>
            <a:off x="5194301" y="3637405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ADDE9B-28D0-AE7B-6D05-7FB9A071D307}"/>
              </a:ext>
            </a:extLst>
          </p:cNvPr>
          <p:cNvSpPr/>
          <p:nvPr/>
        </p:nvSpPr>
        <p:spPr>
          <a:xfrm>
            <a:off x="5517574" y="392373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F9EFFB-EB35-A679-DF6E-C9F2D21C62B8}"/>
              </a:ext>
            </a:extLst>
          </p:cNvPr>
          <p:cNvSpPr/>
          <p:nvPr/>
        </p:nvSpPr>
        <p:spPr>
          <a:xfrm>
            <a:off x="2922156" y="54384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B6591A-DF93-7975-0B98-181B55DBBE61}"/>
              </a:ext>
            </a:extLst>
          </p:cNvPr>
          <p:cNvSpPr/>
          <p:nvPr/>
        </p:nvSpPr>
        <p:spPr>
          <a:xfrm>
            <a:off x="2977574" y="585413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B7C878-E51A-9C19-BD49-8B7E4B941D3D}"/>
              </a:ext>
            </a:extLst>
          </p:cNvPr>
          <p:cNvSpPr/>
          <p:nvPr/>
        </p:nvSpPr>
        <p:spPr>
          <a:xfrm>
            <a:off x="7845137" y="528147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07BEB6-B119-F5E1-6932-CF2EA9834938}"/>
              </a:ext>
            </a:extLst>
          </p:cNvPr>
          <p:cNvSpPr/>
          <p:nvPr/>
        </p:nvSpPr>
        <p:spPr>
          <a:xfrm>
            <a:off x="7808192" y="55400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4EE848-A4F8-76E1-D7BC-3F72C0AC3C0E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C8AC02-A250-4748-6649-C19625EEC17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D5BE82-58DD-8779-B136-C0294071A82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AD6FCA5-B972-04BC-6D4B-7B95329E251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47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EE2D-F6E7-DDAC-2680-C04CBC69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information pulled from </a:t>
            </a:r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AD8A-F454-DB93-679D-476C6791A9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Amino acid sequence</a:t>
            </a:r>
          </a:p>
          <a:p>
            <a:r>
              <a:rPr lang="en-US" dirty="0"/>
              <a:t>Organism</a:t>
            </a:r>
          </a:p>
          <a:p>
            <a:r>
              <a:rPr lang="en-US" dirty="0"/>
              <a:t>Level of evidence (protein, transcript, or homology)</a:t>
            </a:r>
          </a:p>
          <a:p>
            <a:r>
              <a:rPr lang="en-US" dirty="0"/>
              <a:t>EC number</a:t>
            </a:r>
          </a:p>
          <a:p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D61D67-50D4-22FF-EB11-2074B3B0F9A0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F6B420-ECC4-7465-A5A6-03CD833149FE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44138B-B98C-E368-F4C7-342E387A870B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AFCD02-CCFB-5893-BCD9-113F0F59AD8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4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Filters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Thermodynamic filter</a:t>
            </a:r>
          </a:p>
          <a:p>
            <a:pPr lvl="1"/>
            <a:r>
              <a:rPr lang="en-US" dirty="0"/>
              <a:t>Needs thermodynamic calculator functions from the user</a:t>
            </a:r>
          </a:p>
          <a:p>
            <a:r>
              <a:rPr lang="en-US" dirty="0"/>
              <a:t>Maximum atoms filter</a:t>
            </a:r>
          </a:p>
          <a:p>
            <a:pPr lvl="1"/>
            <a:r>
              <a:rPr lang="en-US" dirty="0" err="1"/>
              <a:t>max_atoms</a:t>
            </a:r>
            <a:r>
              <a:rPr lang="en-US" dirty="0"/>
              <a:t> = {"C": 20,</a:t>
            </a:r>
          </a:p>
          <a:p>
            <a:pPr marL="457200" lvl="1" indent="0">
              <a:buNone/>
            </a:pPr>
            <a:r>
              <a:rPr lang="en-US" dirty="0"/>
              <a:t>                             "O": 10,}</a:t>
            </a:r>
          </a:p>
          <a:p>
            <a:r>
              <a:rPr lang="en-US" dirty="0"/>
              <a:t>Multiple reactants filter</a:t>
            </a:r>
          </a:p>
          <a:p>
            <a:pPr lvl="1"/>
            <a:r>
              <a:rPr lang="en-US" dirty="0" err="1"/>
              <a:t>allow_multiple_reactants</a:t>
            </a:r>
            <a:endParaRPr lang="en-US" dirty="0"/>
          </a:p>
          <a:p>
            <a:pPr lvl="2"/>
            <a:r>
              <a:rPr lang="en-US" dirty="0"/>
              <a:t>default = True for chem forward expansion</a:t>
            </a:r>
          </a:p>
          <a:p>
            <a:pPr lvl="2"/>
            <a:r>
              <a:rPr lang="en-US" dirty="0"/>
              <a:t>default = False for chem retro and bio expansion</a:t>
            </a:r>
          </a:p>
          <a:p>
            <a:r>
              <a:rPr lang="en-US" dirty="0"/>
              <a:t>Custom filters</a:t>
            </a:r>
          </a:p>
          <a:p>
            <a:pPr lvl="1"/>
            <a:r>
              <a:rPr lang="en-US" dirty="0"/>
              <a:t>Users can code their own filters in python with </a:t>
            </a:r>
            <a:r>
              <a:rPr lang="en-US" dirty="0" err="1"/>
              <a:t>RDKit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276F0E-5DFE-1D64-A214-BEFF43A937A9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9C2FAB-01E3-FEF2-DE2A-11B7D2F8BD40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C3FF89-F9A0-F4DC-B1E2-2A6C02D2C300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B14BBD-A277-DF9B-37F3-5384AA3BEA11}"/>
              </a:ext>
            </a:extLst>
          </p:cNvPr>
          <p:cNvSpPr/>
          <p:nvPr/>
        </p:nvSpPr>
        <p:spPr>
          <a:xfrm>
            <a:off x="434144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02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CC0BC7F1-68A4-0302-35BB-238473EE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67594" b="27300"/>
          <a:stretch/>
        </p:blipFill>
        <p:spPr>
          <a:xfrm>
            <a:off x="3463752" y="501701"/>
            <a:ext cx="4845361" cy="56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B34EE-ADBE-AFF9-994B-1D248F570FAB}"/>
              </a:ext>
            </a:extLst>
          </p:cNvPr>
          <p:cNvSpPr txBox="1"/>
          <p:nvPr/>
        </p:nvSpPr>
        <p:spPr>
          <a:xfrm>
            <a:off x="4663177" y="3597965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10518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Filtering &amp;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708748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 documents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38A29-8845-0FFE-3E95-A3FCBE11291A}"/>
              </a:ext>
            </a:extLst>
          </p:cNvPr>
          <p:cNvSpPr txBox="1"/>
          <p:nvPr/>
        </p:nvSpPr>
        <p:spPr>
          <a:xfrm>
            <a:off x="618327" y="1714896"/>
            <a:ext cx="498435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Side-by-side reaction drawings (.pdf)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13347-4449-9F76-561C-5EA910C76885}"/>
              </a:ext>
            </a:extLst>
          </p:cNvPr>
          <p:cNvSpPr txBox="1"/>
          <p:nvPr/>
        </p:nvSpPr>
        <p:spPr>
          <a:xfrm>
            <a:off x="7586802" y="1714895"/>
            <a:ext cx="4119302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More info on pathways (.</a:t>
            </a:r>
            <a:r>
              <a:rPr lang="en-US" sz="2400" b="1" dirty="0" err="1"/>
              <a:t>xls</a:t>
            </a:r>
            <a:r>
              <a:rPr lang="en-US" sz="2400" b="1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324CD-88E9-DD18-5870-5D29C52DD4D9}"/>
              </a:ext>
            </a:extLst>
          </p:cNvPr>
          <p:cNvGrpSpPr/>
          <p:nvPr/>
        </p:nvGrpSpPr>
        <p:grpSpPr>
          <a:xfrm>
            <a:off x="7383546" y="2405570"/>
            <a:ext cx="4525814" cy="2303458"/>
            <a:chOff x="7383546" y="2507166"/>
            <a:chExt cx="4525814" cy="23034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78D850-BE90-E2BC-EFD9-21A596CD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3546" y="2507166"/>
              <a:ext cx="4525814" cy="1111386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9095FB-640F-EFCD-1488-FA501FBD367C}"/>
                </a:ext>
              </a:extLst>
            </p:cNvPr>
            <p:cNvSpPr/>
            <p:nvPr/>
          </p:nvSpPr>
          <p:spPr>
            <a:xfrm>
              <a:off x="9824823" y="3344429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F95EE0-F736-249F-EEC6-ADE785C057B4}"/>
                </a:ext>
              </a:extLst>
            </p:cNvPr>
            <p:cNvSpPr txBox="1"/>
            <p:nvPr/>
          </p:nvSpPr>
          <p:spPr>
            <a:xfrm>
              <a:off x="9032235" y="4287404"/>
              <a:ext cx="1774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7030A0"/>
                  </a:solidFill>
                </a:rPr>
                <a:t>UniProt</a:t>
              </a:r>
              <a:r>
                <a:rPr lang="en-US" sz="1400" dirty="0">
                  <a:solidFill>
                    <a:srgbClr val="7030A0"/>
                  </a:solidFill>
                </a:rPr>
                <a:t> IDs to access more info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323BF1-24C1-11A0-892B-3961E3271995}"/>
              </a:ext>
            </a:extLst>
          </p:cNvPr>
          <p:cNvGrpSpPr/>
          <p:nvPr/>
        </p:nvGrpSpPr>
        <p:grpSpPr>
          <a:xfrm>
            <a:off x="365155" y="2405570"/>
            <a:ext cx="6469754" cy="2966324"/>
            <a:chOff x="365155" y="2688740"/>
            <a:chExt cx="6469754" cy="29663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8AFA9-6DEE-60FF-6F9A-6F165E8B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155" y="2688740"/>
              <a:ext cx="5490700" cy="1715572"/>
            </a:xfrm>
            <a:prstGeom prst="rect">
              <a:avLst/>
            </a:prstGeom>
          </p:spPr>
        </p:pic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2853677-F27A-EDA1-A45A-1C05A134563B}"/>
                </a:ext>
              </a:extLst>
            </p:cNvPr>
            <p:cNvSpPr/>
            <p:nvPr/>
          </p:nvSpPr>
          <p:spPr>
            <a:xfrm>
              <a:off x="5855855" y="2688740"/>
              <a:ext cx="157018" cy="894969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8F803-78A2-4644-2C28-76413EC5BF2A}"/>
                </a:ext>
              </a:extLst>
            </p:cNvPr>
            <p:cNvSpPr txBox="1"/>
            <p:nvPr/>
          </p:nvSpPr>
          <p:spPr>
            <a:xfrm>
              <a:off x="6012873" y="2887308"/>
              <a:ext cx="822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One pathway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D05FD8-9DAB-92AC-0553-84ACE4C1CDB7}"/>
                </a:ext>
              </a:extLst>
            </p:cNvPr>
            <p:cNvSpPr/>
            <p:nvPr/>
          </p:nvSpPr>
          <p:spPr>
            <a:xfrm>
              <a:off x="1202677" y="4404312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0633AE-1061-51E5-F628-9DD72E598558}"/>
                </a:ext>
              </a:extLst>
            </p:cNvPr>
            <p:cNvSpPr txBox="1"/>
            <p:nvPr/>
          </p:nvSpPr>
          <p:spPr>
            <a:xfrm>
              <a:off x="477490" y="5347287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Predicted reaction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70E8F3-B878-CB57-BDEA-8328D667EA5A}"/>
                </a:ext>
              </a:extLst>
            </p:cNvPr>
            <p:cNvSpPr/>
            <p:nvPr/>
          </p:nvSpPr>
          <p:spPr>
            <a:xfrm>
              <a:off x="4028829" y="4348808"/>
              <a:ext cx="603666" cy="923631"/>
            </a:xfrm>
            <a:custGeom>
              <a:avLst/>
              <a:gdLst>
                <a:gd name="connsiteX0" fmla="*/ 603666 w 603666"/>
                <a:gd name="connsiteY0" fmla="*/ 923631 h 923631"/>
                <a:gd name="connsiteX1" fmla="*/ 422691 w 603666"/>
                <a:gd name="connsiteY1" fmla="*/ 447381 h 923631"/>
                <a:gd name="connsiteX2" fmla="*/ 222666 w 603666"/>
                <a:gd name="connsiteY2" fmla="*/ 561681 h 923631"/>
                <a:gd name="connsiteX3" fmla="*/ 22641 w 603666"/>
                <a:gd name="connsiteY3" fmla="*/ 66381 h 923631"/>
                <a:gd name="connsiteX4" fmla="*/ 13116 w 603666"/>
                <a:gd name="connsiteY4" fmla="*/ 18756 h 9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6" h="923631">
                  <a:moveTo>
                    <a:pt x="603666" y="923631"/>
                  </a:moveTo>
                  <a:cubicBezTo>
                    <a:pt x="544928" y="715668"/>
                    <a:pt x="486191" y="507706"/>
                    <a:pt x="422691" y="447381"/>
                  </a:cubicBezTo>
                  <a:cubicBezTo>
                    <a:pt x="359191" y="387056"/>
                    <a:pt x="289341" y="625181"/>
                    <a:pt x="222666" y="561681"/>
                  </a:cubicBezTo>
                  <a:cubicBezTo>
                    <a:pt x="155991" y="498181"/>
                    <a:pt x="57566" y="156868"/>
                    <a:pt x="22641" y="66381"/>
                  </a:cubicBezTo>
                  <a:cubicBezTo>
                    <a:pt x="-12284" y="-24106"/>
                    <a:pt x="416" y="-2675"/>
                    <a:pt x="13116" y="18756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3781E3-3B80-FC39-4D70-E31E58516B3A}"/>
                </a:ext>
              </a:extLst>
            </p:cNvPr>
            <p:cNvSpPr txBox="1"/>
            <p:nvPr/>
          </p:nvSpPr>
          <p:spPr>
            <a:xfrm>
              <a:off x="3745340" y="5240953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Known reaction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3F8E7F-E88B-D691-CF5D-3FEC0B74B071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In the works: a more dynamic version that will speed up the review of this output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D24273-F38C-2527-EF96-5AF5CEF9D42D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845F22-2A40-8EE0-0351-88A54793040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405DAA-64D0-9A16-8580-DC7F2314FDA0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CF812C8-BB3F-4376-E10B-8A3FB963843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One-step Post-processing Arguments (Most Are Optional)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1D713-9DEF-6858-20BA-EE44B0A2EEB4}"/>
              </a:ext>
            </a:extLst>
          </p:cNvPr>
          <p:cNvSpPr txBox="1"/>
          <p:nvPr/>
        </p:nvSpPr>
        <p:spPr>
          <a:xfrm>
            <a:off x="3716079" y="1020806"/>
            <a:ext cx="60924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post_processing.one_step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(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networks=None,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total_generations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=1,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starters=None,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helpers=None,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target=None,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job_name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default_job_name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search_depth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="default",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max_num_rxns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="default",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min_rxn_atom_economy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=0.3,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weights=None,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num_process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=1,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cool_reactions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remove_pure_helpers_rxns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=False,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sanitize=True,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transform_enols_flag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=False,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molecule_thermo_calculator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max_rxn_thermo_change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=15,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consider_name_difference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=True,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reaxys_result_name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exclude_smiles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reaxys_rxn_color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="blue",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normal_rxn_color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="black",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1B3F8B-0A78-664F-15AF-353E0BA3E883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3E7551-5365-4D0B-283A-47A7A4BC4B89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3689C3-4DFE-3AB5-63FB-8D8A2BAB53C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8EEF36D-AE4E-A761-EB3B-6B448F3C5614}"/>
              </a:ext>
            </a:extLst>
          </p:cNvPr>
          <p:cNvSpPr/>
          <p:nvPr/>
        </p:nvSpPr>
        <p:spPr>
          <a:xfrm>
            <a:off x="434144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773-4D5B-4A91-AAEB-A0F0139D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 descr="A group of people holding up paintings&#10;&#10;Description automatically generated">
            <a:extLst>
              <a:ext uri="{FF2B5EF4-FFF2-40B4-BE49-F238E27FC236}">
                <a16:creationId xmlns:a16="http://schemas.microsoft.com/office/drawing/2014/main" id="{08F4F8CD-9343-6031-8319-4896A4D6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44" y="1534460"/>
            <a:ext cx="6494376" cy="487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916E7-3D96-2CFF-61EE-0D8BA57E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395" y="4926608"/>
            <a:ext cx="1080269" cy="823934"/>
          </a:xfrm>
          <a:prstGeom prst="rect">
            <a:avLst/>
          </a:prstGeom>
        </p:spPr>
      </p:pic>
      <p:pic>
        <p:nvPicPr>
          <p:cNvPr id="6" name="Picture 5" descr="Caption:">
            <a:extLst>
              <a:ext uri="{FF2B5EF4-FFF2-40B4-BE49-F238E27FC236}">
                <a16:creationId xmlns:a16="http://schemas.microsoft.com/office/drawing/2014/main" id="{BEDF5AC6-5853-0494-3C86-3951ABB7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00" y="4710490"/>
            <a:ext cx="1256170" cy="12561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294A96-4D8F-9501-5343-1F6085CE92FB}"/>
              </a:ext>
            </a:extLst>
          </p:cNvPr>
          <p:cNvSpPr txBox="1">
            <a:spLocks/>
          </p:cNvSpPr>
          <p:nvPr/>
        </p:nvSpPr>
        <p:spPr>
          <a:xfrm>
            <a:off x="7155392" y="1312547"/>
            <a:ext cx="3720258" cy="211645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Acknowledgements </a:t>
            </a:r>
          </a:p>
          <a:p>
            <a:pPr lvl="1"/>
            <a:r>
              <a:rPr lang="en-US" sz="1500" dirty="0" err="1"/>
              <a:t>Broadbelt</a:t>
            </a:r>
            <a:r>
              <a:rPr lang="en-US" sz="1500" dirty="0"/>
              <a:t> research group</a:t>
            </a:r>
          </a:p>
          <a:p>
            <a:pPr lvl="1"/>
            <a:r>
              <a:rPr lang="en-US" sz="1500" dirty="0"/>
              <a:t>James </a:t>
            </a:r>
            <a:r>
              <a:rPr lang="en-US" sz="1500" dirty="0" err="1"/>
              <a:t>Gerken</a:t>
            </a:r>
            <a:endParaRPr lang="en-US" sz="1500" dirty="0"/>
          </a:p>
          <a:p>
            <a:pPr lvl="1"/>
            <a:r>
              <a:rPr lang="en-US" sz="1500" dirty="0"/>
              <a:t>BETO project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 descr="A logo for a company&#10;&#10;Description automatically generated">
            <a:extLst>
              <a:ext uri="{FF2B5EF4-FFF2-40B4-BE49-F238E27FC236}">
                <a16:creationId xmlns:a16="http://schemas.microsoft.com/office/drawing/2014/main" id="{5FB9DCD2-0306-1074-C655-B28688A6A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84" y="3014798"/>
            <a:ext cx="1900026" cy="11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4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CC0BC7F1-68A4-0302-35BB-238473EE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67594" b="27300"/>
          <a:stretch/>
        </p:blipFill>
        <p:spPr>
          <a:xfrm>
            <a:off x="3463752" y="501701"/>
            <a:ext cx="4845361" cy="56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B34EE-ADBE-AFF9-994B-1D248F570FAB}"/>
              </a:ext>
            </a:extLst>
          </p:cNvPr>
          <p:cNvSpPr txBox="1"/>
          <p:nvPr/>
        </p:nvSpPr>
        <p:spPr>
          <a:xfrm>
            <a:off x="4663177" y="3597965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07803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AF2373-4D17-66DE-431D-78E2EFCD3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2715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34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Arial"/>
              </a:rPr>
              <a:t>Installation: </a:t>
            </a:r>
            <a:r>
              <a:rPr lang="en-US" dirty="0" err="1">
                <a:cs typeface="Arial"/>
              </a:rPr>
              <a:t>DORAnet</a:t>
            </a:r>
          </a:p>
        </p:txBody>
      </p:sp>
    </p:spTree>
    <p:extLst>
      <p:ext uri="{BB962C8B-B14F-4D97-AF65-F5344CB8AC3E}">
        <p14:creationId xmlns:p14="http://schemas.microsoft.com/office/powerpoint/2010/main" val="944669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E2E0-2242-8B2B-01A2-B75087F3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9604-DA0A-17B0-2DF1-33A054E57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Miniconda or Anaconda Installation</a:t>
            </a:r>
          </a:p>
          <a:p>
            <a:pPr lvl="1"/>
            <a:r>
              <a:rPr lang="en-US" dirty="0"/>
              <a:t>Download the installer</a:t>
            </a:r>
          </a:p>
          <a:p>
            <a:pPr lvl="2"/>
            <a:r>
              <a:rPr lang="en-US" dirty="0"/>
              <a:t>Miniconda                   </a:t>
            </a:r>
            <a:r>
              <a:rPr lang="en-US" dirty="0">
                <a:hlinkClick r:id="rId2"/>
              </a:rPr>
              <a:t>https://docs.anaconda.com/free/miniconda/</a:t>
            </a:r>
            <a:endParaRPr lang="en-US" dirty="0"/>
          </a:p>
          <a:p>
            <a:pPr lvl="2"/>
            <a:r>
              <a:rPr lang="en-US" dirty="0"/>
              <a:t>Anaconda                    </a:t>
            </a:r>
            <a:r>
              <a:rPr lang="en-US" dirty="0">
                <a:hlinkClick r:id="rId3"/>
              </a:rPr>
              <a:t>https://docs.anaconda.com/free/anaconda/install/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Run the installer</a:t>
            </a:r>
          </a:p>
          <a:p>
            <a:pPr lvl="2"/>
            <a:r>
              <a:rPr lang="en-US" dirty="0"/>
              <a:t>Follow the on-screen instructions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conda with command line </a:t>
            </a:r>
          </a:p>
          <a:p>
            <a:pPr lvl="2"/>
            <a:r>
              <a:rPr lang="en-US" dirty="0"/>
              <a:t>Linux and mac: open the built-in terminal</a:t>
            </a:r>
          </a:p>
          <a:p>
            <a:pPr lvl="2"/>
            <a:r>
              <a:rPr lang="en-US" dirty="0">
                <a:cs typeface="Arial"/>
              </a:rPr>
              <a:t>Windows: open the Anaconda </a:t>
            </a:r>
            <a:r>
              <a:rPr lang="en-US" dirty="0" err="1">
                <a:cs typeface="Arial"/>
              </a:rPr>
              <a:t>Powershell</a:t>
            </a:r>
            <a:r>
              <a:rPr lang="en-US" dirty="0">
                <a:cs typeface="Arial"/>
              </a:rPr>
              <a:t> Prompt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30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86A1-1619-958D-2A84-BD475088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Activate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8AA9-0980-9BCC-D7A6-BBB35B6751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you already have an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want to create a new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72AA1-896B-936F-EA48-DFFAEC3A8B0E}"/>
              </a:ext>
            </a:extLst>
          </p:cNvPr>
          <p:cNvSpPr txBox="1"/>
          <p:nvPr/>
        </p:nvSpPr>
        <p:spPr>
          <a:xfrm>
            <a:off x="883746" y="1987560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B32A2-4662-6532-78BE-81E73552D346}"/>
              </a:ext>
            </a:extLst>
          </p:cNvPr>
          <p:cNvSpPr txBox="1"/>
          <p:nvPr/>
        </p:nvSpPr>
        <p:spPr>
          <a:xfrm>
            <a:off x="883746" y="3832592"/>
            <a:ext cx="715131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create -n your_env_name python=3.10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D011-0468-A014-3527-6452CF402E04}"/>
              </a:ext>
            </a:extLst>
          </p:cNvPr>
          <p:cNvSpPr txBox="1"/>
          <p:nvPr/>
        </p:nvSpPr>
        <p:spPr>
          <a:xfrm>
            <a:off x="883746" y="4549969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</a:t>
            </a:r>
          </a:p>
        </p:txBody>
      </p:sp>
    </p:spTree>
    <p:extLst>
      <p:ext uri="{BB962C8B-B14F-4D97-AF65-F5344CB8AC3E}">
        <p14:creationId xmlns:p14="http://schemas.microsoft.com/office/powerpoint/2010/main" val="1251573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7BF7-797D-3871-7808-E2A54DB0D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DORAnet (In the Future)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9802-E3FD-8128-6CF5-0BAD1C9B42D5}"/>
              </a:ext>
            </a:extLst>
          </p:cNvPr>
          <p:cNvSpPr txBox="1"/>
          <p:nvPr/>
        </p:nvSpPr>
        <p:spPr>
          <a:xfrm>
            <a:off x="892985" y="1942964"/>
            <a:ext cx="341311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AFB0-4495-EA07-FAC5-8D24467F7FFE}"/>
              </a:ext>
            </a:extLst>
          </p:cNvPr>
          <p:cNvSpPr txBox="1"/>
          <p:nvPr/>
        </p:nvSpPr>
        <p:spPr>
          <a:xfrm>
            <a:off x="892985" y="4816611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 --upgrade</a:t>
            </a:r>
          </a:p>
        </p:txBody>
      </p:sp>
    </p:spTree>
    <p:extLst>
      <p:ext uri="{BB962C8B-B14F-4D97-AF65-F5344CB8AC3E}">
        <p14:creationId xmlns:p14="http://schemas.microsoft.com/office/powerpoint/2010/main" val="3820995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operator construction (1)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C6120-2A20-17C8-4F44-6DA9C0C8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06" y="1020806"/>
            <a:ext cx="9699411" cy="54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3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operator construction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EC168-7D6A-AE79-E9EF-D749886B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49" y="1019006"/>
            <a:ext cx="9641725" cy="54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2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soon: [Hybrid pathways, kinetics…]</a:t>
            </a:r>
          </a:p>
        </p:txBody>
      </p:sp>
    </p:spTree>
    <p:extLst>
      <p:ext uri="{BB962C8B-B14F-4D97-AF65-F5344CB8AC3E}">
        <p14:creationId xmlns:p14="http://schemas.microsoft.com/office/powerpoint/2010/main" val="2640014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[William highlight new things in development]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2E56-C54D-2934-A278-E9DC0443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DORAnet?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FCF0-FCD1-9299-A47B-CC302745E1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0"/>
            <a:ext cx="11162265" cy="32200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DORAnet is a Python framework for chemical network generation and analysis, intended to implement and extend the common functionality of tools previously used in the Broadbelt group for:</a:t>
            </a:r>
          </a:p>
          <a:p>
            <a:r>
              <a:rPr lang="en-US" dirty="0"/>
              <a:t>Chemo-catalytic synthesis planning</a:t>
            </a:r>
          </a:p>
          <a:p>
            <a:r>
              <a:rPr lang="en-US" dirty="0"/>
              <a:t>Enzymatic synthesis planning</a:t>
            </a:r>
          </a:p>
          <a:p>
            <a:r>
              <a:rPr lang="en-US" dirty="0"/>
              <a:t>Enzymatic product screening</a:t>
            </a:r>
          </a:p>
          <a:p>
            <a:r>
              <a:rPr lang="en-US" dirty="0"/>
              <a:t>Rate-based kinetic network expansion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DORAnet is licensed under the open-source Apache License Version 2</a:t>
            </a:r>
          </a:p>
        </p:txBody>
      </p:sp>
    </p:spTree>
    <p:extLst>
      <p:ext uri="{BB962C8B-B14F-4D97-AF65-F5344CB8AC3E}">
        <p14:creationId xmlns:p14="http://schemas.microsoft.com/office/powerpoint/2010/main" val="117005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6A0D-F5B6-0618-7AA3-2A516065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DORAnet Levels of Detail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C7C59-ACEE-4D6D-C2DF-E2A573672A0B}"/>
              </a:ext>
            </a:extLst>
          </p:cNvPr>
          <p:cNvSpPr txBox="1"/>
          <p:nvPr/>
        </p:nvSpPr>
        <p:spPr>
          <a:xfrm>
            <a:off x="7754644" y="1029172"/>
            <a:ext cx="2495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Levels of Detail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30C0B6-BC4E-8EF2-E0F0-5C09B7B62F68}"/>
              </a:ext>
            </a:extLst>
          </p:cNvPr>
          <p:cNvGrpSpPr/>
          <p:nvPr/>
        </p:nvGrpSpPr>
        <p:grpSpPr>
          <a:xfrm>
            <a:off x="4555368" y="2129566"/>
            <a:ext cx="1283161" cy="3101986"/>
            <a:chOff x="4555368" y="2129566"/>
            <a:chExt cx="2527072" cy="31019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17B5EA-387C-F557-B86F-AB0E913A71BD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5231552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444DEC-3C88-4D38-855C-E985303B0E55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2129566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F0AEBF-7BE9-3FB7-7FA6-1E1636E48A07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3159867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818016-E906-17D8-0762-392FC53CC280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4190168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ECE0B5-BA83-9629-9B4A-DD620A0D38ED}"/>
              </a:ext>
            </a:extLst>
          </p:cNvPr>
          <p:cNvSpPr txBox="1"/>
          <p:nvPr/>
        </p:nvSpPr>
        <p:spPr>
          <a:xfrm>
            <a:off x="5838527" y="1573762"/>
            <a:ext cx="6350296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GUI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accessible interface to various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yet implemented, contributions welcome!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90478D-18D7-EC0D-2FFF-3499F77B973E}"/>
              </a:ext>
            </a:extLst>
          </p:cNvPr>
          <p:cNvSpPr txBox="1"/>
          <p:nvPr/>
        </p:nvSpPr>
        <p:spPr>
          <a:xfrm>
            <a:off x="5838529" y="2439145"/>
            <a:ext cx="6350296" cy="16004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Module Layer</a:t>
            </a:r>
            <a:r>
              <a:rPr lang="en-US" baseline="30000" dirty="0"/>
              <a:t>1,2,3,4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module implements a complex sets of assumptions about network type and structure for a particular domain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enzymatic networks use enzyme transforms and free energy filters; kinetic networks use radical rearrangements, rate-based expansion, and transition state theory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3AC2A7-B582-3E7E-CE47-845EE5BFC535}"/>
              </a:ext>
            </a:extLst>
          </p:cNvPr>
          <p:cNvSpPr txBox="1"/>
          <p:nvPr/>
        </p:nvSpPr>
        <p:spPr>
          <a:xfrm>
            <a:off x="5838527" y="5144467"/>
            <a:ext cx="6350296" cy="13542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Interface Layer</a:t>
            </a:r>
            <a:r>
              <a:rPr lang="en-US" baseline="30000" dirty="0"/>
              <a:t>1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Definitions of relationships between fundamental objects like Molecules, Operators, and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few assumptions about network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implementation 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CA072F-F1D9-7DB5-3584-4A2B6DC5B246}"/>
              </a:ext>
            </a:extLst>
          </p:cNvPr>
          <p:cNvSpPr txBox="1"/>
          <p:nvPr/>
        </p:nvSpPr>
        <p:spPr>
          <a:xfrm>
            <a:off x="5838539" y="4039239"/>
            <a:ext cx="6350295" cy="11079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Core Layer</a:t>
            </a:r>
            <a:r>
              <a:rPr lang="en-US" baseline="30000" dirty="0"/>
              <a:t>1,2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Toolbox of code implementing common assumptions shared between many domain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a molecule is associated with a SMILES string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41046A-3753-D6CC-FBD4-B77CF3C9E3A8}"/>
              </a:ext>
            </a:extLst>
          </p:cNvPr>
          <p:cNvGrpSpPr/>
          <p:nvPr/>
        </p:nvGrpSpPr>
        <p:grpSpPr>
          <a:xfrm>
            <a:off x="1496284" y="1530973"/>
            <a:ext cx="3064633" cy="4299020"/>
            <a:chOff x="1496284" y="1530973"/>
            <a:chExt cx="3064633" cy="429902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157D03B-200A-5B26-5E1B-26C8D8F646F1}"/>
                </a:ext>
              </a:extLst>
            </p:cNvPr>
            <p:cNvGrpSpPr/>
            <p:nvPr/>
          </p:nvGrpSpPr>
          <p:grpSpPr>
            <a:xfrm>
              <a:off x="1496290" y="4621876"/>
              <a:ext cx="3064627" cy="1208117"/>
              <a:chOff x="2249977" y="3530138"/>
              <a:chExt cx="1407623" cy="612370"/>
            </a:xfrm>
          </p:grpSpPr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7C87700C-8662-3B35-D334-50FEAB0FDAE6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544E211-366F-FE31-7CAF-61AA6E746054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amond 63">
                <a:extLst>
                  <a:ext uri="{FF2B5EF4-FFF2-40B4-BE49-F238E27FC236}">
                    <a16:creationId xmlns:a16="http://schemas.microsoft.com/office/drawing/2014/main" id="{792BEC94-F53F-6487-E7A9-689AC8354BA7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C7B64D2-34B0-2CBA-C9D1-C83C1784AC03}"/>
                </a:ext>
              </a:extLst>
            </p:cNvPr>
            <p:cNvGrpSpPr/>
            <p:nvPr/>
          </p:nvGrpSpPr>
          <p:grpSpPr>
            <a:xfrm>
              <a:off x="1496286" y="3591575"/>
              <a:ext cx="3064627" cy="1208117"/>
              <a:chOff x="2249977" y="3530138"/>
              <a:chExt cx="1407623" cy="612370"/>
            </a:xfrm>
          </p:grpSpPr>
          <p:sp>
            <p:nvSpPr>
              <p:cNvPr id="59" name="Diamond 58">
                <a:extLst>
                  <a:ext uri="{FF2B5EF4-FFF2-40B4-BE49-F238E27FC236}">
                    <a16:creationId xmlns:a16="http://schemas.microsoft.com/office/drawing/2014/main" id="{3B4D07AF-7F2C-EF9E-E6FF-6D7E7ADDFAF7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16274F5-97D6-832D-4AD2-503DBC78772D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91A37C44-7B87-3486-38C0-37338DAC4D4B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2E236B1-5EFC-C6B4-8D27-07BC430280A6}"/>
                </a:ext>
              </a:extLst>
            </p:cNvPr>
            <p:cNvGrpSpPr/>
            <p:nvPr/>
          </p:nvGrpSpPr>
          <p:grpSpPr>
            <a:xfrm>
              <a:off x="1496284" y="2561274"/>
              <a:ext cx="3064627" cy="1208117"/>
              <a:chOff x="2249977" y="3530138"/>
              <a:chExt cx="1407623" cy="612370"/>
            </a:xfrm>
          </p:grpSpPr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A7E319DB-AA03-78A7-4E77-CCB9CDCAD34F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5B74F2E-47AF-43B6-4047-301B48FE5CC0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Diamond 57">
                <a:extLst>
                  <a:ext uri="{FF2B5EF4-FFF2-40B4-BE49-F238E27FC236}">
                    <a16:creationId xmlns:a16="http://schemas.microsoft.com/office/drawing/2014/main" id="{EFA19FCA-8502-1A4F-452E-33BDF3602ECA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840329F-804F-7F9D-47AE-75C3FD834689}"/>
                </a:ext>
              </a:extLst>
            </p:cNvPr>
            <p:cNvGrpSpPr/>
            <p:nvPr/>
          </p:nvGrpSpPr>
          <p:grpSpPr>
            <a:xfrm>
              <a:off x="1496284" y="1530973"/>
              <a:ext cx="3064627" cy="1208117"/>
              <a:chOff x="2249977" y="3530138"/>
              <a:chExt cx="1407623" cy="612370"/>
            </a:xfrm>
          </p:grpSpPr>
          <p:sp>
            <p:nvSpPr>
              <p:cNvPr id="53" name="Diamond 52">
                <a:extLst>
                  <a:ext uri="{FF2B5EF4-FFF2-40B4-BE49-F238E27FC236}">
                    <a16:creationId xmlns:a16="http://schemas.microsoft.com/office/drawing/2014/main" id="{7CBAE076-81D6-CF34-9206-E91B51A79CD7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AC390E4-BF9E-D2B5-D8FF-24E2C64E1E20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>
                <a:extLst>
                  <a:ext uri="{FF2B5EF4-FFF2-40B4-BE49-F238E27FC236}">
                    <a16:creationId xmlns:a16="http://schemas.microsoft.com/office/drawing/2014/main" id="{28FD0D4F-E7EA-9189-0C76-27D07E663CCB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chemeClr val="accent3">
                  <a:lumMod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EC7E7AE-8792-3C2C-666F-56C3D989DCA1}"/>
              </a:ext>
            </a:extLst>
          </p:cNvPr>
          <p:cNvSpPr txBox="1"/>
          <p:nvPr/>
        </p:nvSpPr>
        <p:spPr>
          <a:xfrm>
            <a:off x="2467095" y="1876567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GUI Layer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A6BE38-6777-F1A4-0C28-7F4EC8D064A4}"/>
              </a:ext>
            </a:extLst>
          </p:cNvPr>
          <p:cNvSpPr txBox="1"/>
          <p:nvPr/>
        </p:nvSpPr>
        <p:spPr>
          <a:xfrm>
            <a:off x="2279629" y="2906868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Module Layer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F8A28B-02B8-0B9F-6F31-8D987DD81BED}"/>
              </a:ext>
            </a:extLst>
          </p:cNvPr>
          <p:cNvSpPr txBox="1"/>
          <p:nvPr/>
        </p:nvSpPr>
        <p:spPr>
          <a:xfrm>
            <a:off x="2420693" y="3937576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Core Layer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CAB6A2-7EB9-B397-0CD4-D853E0122156}"/>
              </a:ext>
            </a:extLst>
          </p:cNvPr>
          <p:cNvSpPr txBox="1"/>
          <p:nvPr/>
        </p:nvSpPr>
        <p:spPr>
          <a:xfrm>
            <a:off x="2210795" y="4965948"/>
            <a:ext cx="16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 Layer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61DEF1-EF57-F9DB-EDB1-05A5368BFA71}"/>
              </a:ext>
            </a:extLst>
          </p:cNvPr>
          <p:cNvSpPr txBox="1"/>
          <p:nvPr/>
        </p:nvSpPr>
        <p:spPr>
          <a:xfrm>
            <a:off x="0" y="6221685"/>
            <a:ext cx="4646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William Sprague, </a:t>
            </a:r>
            <a:r>
              <a:rPr lang="en-US" sz="1200" baseline="30000" dirty="0"/>
              <a:t>2</a:t>
            </a:r>
            <a:r>
              <a:rPr lang="en-US" sz="1200" dirty="0"/>
              <a:t>Quan Zhang, </a:t>
            </a:r>
            <a:r>
              <a:rPr lang="en-US" sz="1200" baseline="30000" dirty="0"/>
              <a:t>3</a:t>
            </a:r>
            <a:r>
              <a:rPr lang="en-US" sz="1200" dirty="0"/>
              <a:t>Stefan Pate, </a:t>
            </a:r>
            <a:r>
              <a:rPr lang="en-US" sz="1200" baseline="30000" dirty="0"/>
              <a:t>4</a:t>
            </a:r>
            <a:r>
              <a:rPr lang="en-US" sz="1200" dirty="0"/>
              <a:t>Geoffrey Bonnanzio</a:t>
            </a:r>
          </a:p>
        </p:txBody>
      </p:sp>
    </p:spTree>
    <p:extLst>
      <p:ext uri="{BB962C8B-B14F-4D97-AF65-F5344CB8AC3E}">
        <p14:creationId xmlns:p14="http://schemas.microsoft.com/office/powerpoint/2010/main" val="32514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804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24BF-9F77-3011-4B58-7724D840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24EC7C-0539-173C-77DD-345772763333}"/>
              </a:ext>
            </a:extLst>
          </p:cNvPr>
          <p:cNvGrpSpPr/>
          <p:nvPr/>
        </p:nvGrpSpPr>
        <p:grpSpPr>
          <a:xfrm>
            <a:off x="1305049" y="2947803"/>
            <a:ext cx="8492388" cy="1250503"/>
            <a:chOff x="1305049" y="2947803"/>
            <a:chExt cx="8492388" cy="12505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F8FB53-E98D-763F-5BA0-60B7F87C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049" y="2947804"/>
              <a:ext cx="3751505" cy="12505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FD3692-CD1E-ACD4-AD7D-23CA84E3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929" y="2947803"/>
              <a:ext cx="3751508" cy="125050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A146BD-753B-F5BC-B42E-CCEEDAE9D825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5056554" y="3573055"/>
              <a:ext cx="989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29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E42B882-9FA0-B8D6-955E-9EFBD3539347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B1EC84-5A8F-0CCA-CFDB-A03B804B22C6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E4CF94-C15F-DB93-F35A-05445356E908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0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573C27-1780-60AF-2E93-55273EB91793}"/>
              </a:ext>
            </a:extLst>
          </p:cNvPr>
          <p:cNvSpPr/>
          <p:nvPr/>
        </p:nvSpPr>
        <p:spPr>
          <a:xfrm>
            <a:off x="138023" y="3623094"/>
            <a:ext cx="11969492" cy="2838091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9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Operators</a:t>
            </a:r>
          </a:p>
        </p:txBody>
      </p:sp>
    </p:spTree>
    <p:extLst>
      <p:ext uri="{BB962C8B-B14F-4D97-AF65-F5344CB8AC3E}">
        <p14:creationId xmlns:p14="http://schemas.microsoft.com/office/powerpoint/2010/main" val="3448843731"/>
      </p:ext>
    </p:extLst>
  </p:cSld>
  <p:clrMapOvr>
    <a:masterClrMapping/>
  </p:clrMapOvr>
</p:sld>
</file>

<file path=ppt/theme/theme1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030A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2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C1FE4158-618C-1F44-BFD8-3A93CE1563E2}" vid="{D23018C5-22F4-B340-ACB6-ECEA4A3621B3}"/>
    </a:ext>
  </a:extLst>
</a:theme>
</file>

<file path=ppt/theme/theme3.xml><?xml version="1.0" encoding="utf-8"?>
<a:theme xmlns:a="http://schemas.openxmlformats.org/drawingml/2006/main" name="1_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a7b10850bbc567bfb36f5ccb12e1eae4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c2f92404c12af60cc2368a012533ef6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SharedWithUsers xmlns="5043b417-2d5c-4ff3-930b-0fb795b7d2ac">
      <UserInfo>
        <DisplayName>Quan Zhang</DisplayName>
        <AccountId>554</AccountId>
        <AccountType/>
      </UserInfo>
      <UserInfo>
        <DisplayName>Stefan Pate</DisplayName>
        <AccountId>435</AccountId>
        <AccountType/>
      </UserInfo>
      <UserInfo>
        <DisplayName>Kevin Michael Shebek</DisplayName>
        <AccountId>26</AccountId>
        <AccountType/>
      </UserInfo>
      <UserInfo>
        <DisplayName>Matthew Coile</DisplayName>
        <AccountId>555</AccountId>
        <AccountType/>
      </UserInfo>
      <UserInfo>
        <DisplayName>William Wyatt Sprague</DisplayName>
        <AccountId>559</AccountId>
        <AccountType/>
      </UserInfo>
    </SharedWithUsers>
    <lcf76f155ced4ddcb4097134ff3c332f xmlns="ea0878a2-f03b-4598-b6b2-9e409d94144d">
      <Terms xmlns="http://schemas.microsoft.com/office/infopath/2007/PartnerControls"/>
    </lcf76f155ced4ddcb4097134ff3c332f>
    <MediaLengthInSeconds xmlns="ea0878a2-f03b-4598-b6b2-9e409d94144d" xsi:nil="true"/>
  </documentManagement>
</p:properties>
</file>

<file path=customXml/itemProps1.xml><?xml version="1.0" encoding="utf-8"?>
<ds:datastoreItem xmlns:ds="http://schemas.openxmlformats.org/officeDocument/2006/customXml" ds:itemID="{FDD2C0D5-B398-4C17-A9F5-2DBF479081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8FB042-2715-4000-82AA-356A5C2B0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878a2-f03b-4598-b6b2-9e409d94144d"/>
    <ds:schemaRef ds:uri="5043b417-2d5c-4ff3-930b-0fb795b7d2ac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95E7CC-FD8F-4E2F-823F-3C2BDA179369}">
  <ds:schemaRefs>
    <ds:schemaRef ds:uri="3a076af3-8105-4b32-b366-741e22085658"/>
    <ds:schemaRef ds:uri="fe7379f3-af8f-4cd6-ab6d-4a470ea488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35bb022-ff1b-4411-9bd4-88e72c551a01"/>
    <ds:schemaRef ds:uri="efce84db-8738-4c7b-9bdc-65b9500871f6"/>
    <ds:schemaRef ds:uri="5043b417-2d5c-4ff3-930b-0fb795b7d2ac"/>
    <ds:schemaRef ds:uri="ea0878a2-f03b-4598-b6b2-9e409d9414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EERE PPT_widescreen</Template>
  <TotalTime>7599</TotalTime>
  <Words>1860</Words>
  <Application>Microsoft Office PowerPoint</Application>
  <PresentationFormat>Custom</PresentationFormat>
  <Paragraphs>446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ＭＳ Ｐゴシック</vt:lpstr>
      <vt:lpstr>Arial</vt:lpstr>
      <vt:lpstr>Arial Black</vt:lpstr>
      <vt:lpstr>Calibri</vt:lpstr>
      <vt:lpstr>Cambria Math</vt:lpstr>
      <vt:lpstr>Consolas</vt:lpstr>
      <vt:lpstr>Franklin Gothic Book</vt:lpstr>
      <vt:lpstr>Franklin Gothic Medium</vt:lpstr>
      <vt:lpstr>var(--fontStack-monospace, ui-monospace, SFMono-Regular, SF Mono, Menlo, Consolas, Liberation Mono, monospace)</vt:lpstr>
      <vt:lpstr>Wingdings</vt:lpstr>
      <vt:lpstr>EERE PPT_widescreen</vt:lpstr>
      <vt:lpstr>EERE PPT_widescreen</vt:lpstr>
      <vt:lpstr>1_EERE PPT_widescreen</vt:lpstr>
      <vt:lpstr>PowerPoint Presentation</vt:lpstr>
      <vt:lpstr>CASP can generate synthesis ideas for novel monomers</vt:lpstr>
      <vt:lpstr>Overview of CASP with DORAnet</vt:lpstr>
      <vt:lpstr>PowerPoint Presentation</vt:lpstr>
      <vt:lpstr>Overview of CASP with DORAnet</vt:lpstr>
      <vt:lpstr>Overview of CASP with DORAnet</vt:lpstr>
      <vt:lpstr>Overview of CASP with DORAnet</vt:lpstr>
      <vt:lpstr>Overview of CASP with DORAnet</vt:lpstr>
      <vt:lpstr>PowerPoint Presentation</vt:lpstr>
      <vt:lpstr>Operators codify &amp; implement chemical transformations in silico</vt:lpstr>
      <vt:lpstr>First, let’s consider CASP without operators</vt:lpstr>
      <vt:lpstr>First, let’s consider CASP without operators</vt:lpstr>
      <vt:lpstr>One-enzyme-one-substrate gives way to enzyme promiscuity</vt:lpstr>
      <vt:lpstr>One-enzyme-one-substrate gives way to enzyme promiscuity</vt:lpstr>
      <vt:lpstr>One-enzyme-one-substrate gives way to enzyme promiscuity</vt:lpstr>
      <vt:lpstr>One-enzyme-one-substrate gives way to enzyme promiscuity</vt:lpstr>
      <vt:lpstr>Let’s now look at operators; consider this reaction for example</vt:lpstr>
      <vt:lpstr>Enzymatic operators codify these two assumptions…</vt:lpstr>
      <vt:lpstr>Enzymatic operators codify these two assumptions…</vt:lpstr>
      <vt:lpstr>Enzymatic operators codify these two assumptions…</vt:lpstr>
      <vt:lpstr>Enzymatic operators codify these two assumptions…</vt:lpstr>
      <vt:lpstr>…allowing a search among predicted missing paths</vt:lpstr>
      <vt:lpstr>Chemical Reaction Rules (Operators)</vt:lpstr>
      <vt:lpstr>PowerPoint Presentation</vt:lpstr>
      <vt:lpstr>Combining bio &amp; chem operators accesses more molecules</vt:lpstr>
      <vt:lpstr>Combining forward &amp; retro expansions saves memory</vt:lpstr>
      <vt:lpstr>PowerPoint Presentation</vt:lpstr>
      <vt:lpstr>PowerPoint Presentation</vt:lpstr>
      <vt:lpstr>We’ll demonstrate DORAnet w/ 2 paths predicted for BOTTLE</vt:lpstr>
      <vt:lpstr>Overview of CASP with DORAnet</vt:lpstr>
      <vt:lpstr>PowerPoint Presentation</vt:lpstr>
      <vt:lpstr>We saw w/ just 2 steps how quickly the reaction count grows</vt:lpstr>
      <vt:lpstr>Most helpful filters: (1) thermodynamics</vt:lpstr>
      <vt:lpstr>Most helpful filters: (1) thermodynamics</vt:lpstr>
      <vt:lpstr>Most helpful filters: (1) thermodynamics</vt:lpstr>
      <vt:lpstr>Most helpful filters: (1) thermodynamics</vt:lpstr>
      <vt:lpstr>Most helpful filters: (1) thermodynamics</vt:lpstr>
      <vt:lpstr>Most helpful filters: (2) structural similarity to known substrate</vt:lpstr>
      <vt:lpstr>Most helpful filters: (2) structural similarity to known substrate</vt:lpstr>
      <vt:lpstr>Most helpful filters: (2) structural similarity to known substrate</vt:lpstr>
      <vt:lpstr>Other information pulled from UniProt</vt:lpstr>
      <vt:lpstr>Useful Filters </vt:lpstr>
      <vt:lpstr>PowerPoint Presentation</vt:lpstr>
      <vt:lpstr>PowerPoint Presentation</vt:lpstr>
      <vt:lpstr>Final output documents</vt:lpstr>
      <vt:lpstr>One-step Post-processing Arguments (Most Are Optional)</vt:lpstr>
      <vt:lpstr>Acknowledgements</vt:lpstr>
      <vt:lpstr>PowerPoint Presentation</vt:lpstr>
      <vt:lpstr>PowerPoint Presentation</vt:lpstr>
      <vt:lpstr>PowerPoint Presentation</vt:lpstr>
      <vt:lpstr>Virtual Environment</vt:lpstr>
      <vt:lpstr>Create and Activate an Environment</vt:lpstr>
      <vt:lpstr>Install DORAnet</vt:lpstr>
      <vt:lpstr>Intermediate operator construction (1)</vt:lpstr>
      <vt:lpstr>Intermediate operator construction (2)</vt:lpstr>
      <vt:lpstr>PowerPoint Presentation</vt:lpstr>
      <vt:lpstr>[William highlight new things in development]</vt:lpstr>
      <vt:lpstr>What is DORAnet?</vt:lpstr>
      <vt:lpstr>DORAnet Levels of Detail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Kozarekar</dc:creator>
  <cp:lastModifiedBy>Stefan Pate</cp:lastModifiedBy>
  <cp:revision>211</cp:revision>
  <cp:lastPrinted>2021-01-27T01:40:09Z</cp:lastPrinted>
  <dcterms:created xsi:type="dcterms:W3CDTF">2023-04-27T18:30:17Z</dcterms:created>
  <dcterms:modified xsi:type="dcterms:W3CDTF">2024-06-29T15:03:10Z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  <property fmtid="{D5CDD505-2E9C-101B-9397-08002B2CF9AE}" pid="3" name="MediaServiceImageTags">
    <vt:lpwstr/>
  </property>
  <property fmtid="{D5CDD505-2E9C-101B-9397-08002B2CF9AE}" pid="4" name="Order">
    <vt:r8>1204400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